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 id="2147483687" r:id="rId5"/>
  </p:sldMasterIdLst>
  <p:notesMasterIdLst>
    <p:notesMasterId r:id="rId40"/>
  </p:notesMasterIdLst>
  <p:sldIdLst>
    <p:sldId id="855" r:id="rId6"/>
    <p:sldId id="1302" r:id="rId7"/>
    <p:sldId id="869" r:id="rId8"/>
    <p:sldId id="888" r:id="rId9"/>
    <p:sldId id="846" r:id="rId10"/>
    <p:sldId id="324" r:id="rId11"/>
    <p:sldId id="276" r:id="rId12"/>
    <p:sldId id="1278" r:id="rId13"/>
    <p:sldId id="1287" r:id="rId14"/>
    <p:sldId id="1288" r:id="rId15"/>
    <p:sldId id="875" r:id="rId16"/>
    <p:sldId id="263" r:id="rId17"/>
    <p:sldId id="1308" r:id="rId18"/>
    <p:sldId id="872" r:id="rId19"/>
    <p:sldId id="887" r:id="rId20"/>
    <p:sldId id="1289" r:id="rId21"/>
    <p:sldId id="1290" r:id="rId22"/>
    <p:sldId id="270" r:id="rId23"/>
    <p:sldId id="1283" r:id="rId24"/>
    <p:sldId id="1284" r:id="rId25"/>
    <p:sldId id="857" r:id="rId26"/>
    <p:sldId id="1285" r:id="rId27"/>
    <p:sldId id="1286" r:id="rId28"/>
    <p:sldId id="1282" r:id="rId29"/>
    <p:sldId id="1291" r:id="rId30"/>
    <p:sldId id="1292" r:id="rId31"/>
    <p:sldId id="889" r:id="rId32"/>
    <p:sldId id="880" r:id="rId33"/>
    <p:sldId id="890" r:id="rId34"/>
    <p:sldId id="894" r:id="rId35"/>
    <p:sldId id="891" r:id="rId36"/>
    <p:sldId id="899" r:id="rId37"/>
    <p:sldId id="878" r:id="rId38"/>
    <p:sldId id="130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A0D6ED-0F21-41EF-9D0F-B95852EBF12F}" v="1" dt="2024-01-26T18:23:33.9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0" autoAdjust="0"/>
    <p:restoredTop sz="60656" autoAdjust="0"/>
  </p:normalViewPr>
  <p:slideViewPr>
    <p:cSldViewPr snapToGrid="0">
      <p:cViewPr varScale="1">
        <p:scale>
          <a:sx n="75" d="100"/>
          <a:sy n="75" d="100"/>
        </p:scale>
        <p:origin x="17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REGON GONZALEZ Renée" userId="ae96317f-fd73-486f-980f-b01cb247ea4c" providerId="ADAL" clId="{86A0D6ED-0F21-41EF-9D0F-B95852EBF12F}"/>
    <pc:docChg chg="undo custSel delSld modSld">
      <pc:chgData name="OBREGON GONZALEZ Renée" userId="ae96317f-fd73-486f-980f-b01cb247ea4c" providerId="ADAL" clId="{86A0D6ED-0F21-41EF-9D0F-B95852EBF12F}" dt="2024-01-26T18:27:43.137" v="133" actId="120"/>
      <pc:docMkLst>
        <pc:docMk/>
      </pc:docMkLst>
      <pc:sldChg chg="modSp mod modNotesTx">
        <pc:chgData name="OBREGON GONZALEZ Renée" userId="ae96317f-fd73-486f-980f-b01cb247ea4c" providerId="ADAL" clId="{86A0D6ED-0F21-41EF-9D0F-B95852EBF12F}" dt="2024-01-26T18:27:17.646" v="130" actId="20577"/>
        <pc:sldMkLst>
          <pc:docMk/>
          <pc:sldMk cId="1128035109" sldId="263"/>
        </pc:sldMkLst>
        <pc:picChg chg="mod">
          <ac:chgData name="OBREGON GONZALEZ Renée" userId="ae96317f-fd73-486f-980f-b01cb247ea4c" providerId="ADAL" clId="{86A0D6ED-0F21-41EF-9D0F-B95852EBF12F}" dt="2024-01-26T18:27:06.984" v="127" actId="1076"/>
          <ac:picMkLst>
            <pc:docMk/>
            <pc:sldMk cId="1128035109" sldId="263"/>
            <ac:picMk id="4" creationId="{8CC8483A-0318-E083-5187-7E3B120FCAA5}"/>
          </ac:picMkLst>
        </pc:picChg>
        <pc:picChg chg="mod">
          <ac:chgData name="OBREGON GONZALEZ Renée" userId="ae96317f-fd73-486f-980f-b01cb247ea4c" providerId="ADAL" clId="{86A0D6ED-0F21-41EF-9D0F-B95852EBF12F}" dt="2024-01-26T18:27:04.328" v="126" actId="1076"/>
          <ac:picMkLst>
            <pc:docMk/>
            <pc:sldMk cId="1128035109" sldId="263"/>
            <ac:picMk id="5" creationId="{F2614F4A-49D3-EBB8-62E7-46CE869277D9}"/>
          </ac:picMkLst>
        </pc:picChg>
      </pc:sldChg>
      <pc:sldChg chg="del">
        <pc:chgData name="OBREGON GONZALEZ Renée" userId="ae96317f-fd73-486f-980f-b01cb247ea4c" providerId="ADAL" clId="{86A0D6ED-0F21-41EF-9D0F-B95852EBF12F}" dt="2024-01-26T18:21:23.747" v="41" actId="47"/>
        <pc:sldMkLst>
          <pc:docMk/>
          <pc:sldMk cId="1756933516" sldId="290"/>
        </pc:sldMkLst>
      </pc:sldChg>
      <pc:sldChg chg="modNotesTx">
        <pc:chgData name="OBREGON GONZALEZ Renée" userId="ae96317f-fd73-486f-980f-b01cb247ea4c" providerId="ADAL" clId="{86A0D6ED-0F21-41EF-9D0F-B95852EBF12F}" dt="2024-01-26T18:17:37.272" v="11" actId="20577"/>
        <pc:sldMkLst>
          <pc:docMk/>
          <pc:sldMk cId="3840334203" sldId="846"/>
        </pc:sldMkLst>
      </pc:sldChg>
      <pc:sldChg chg="modSp mod modNotesTx">
        <pc:chgData name="OBREGON GONZALEZ Renée" userId="ae96317f-fd73-486f-980f-b01cb247ea4c" providerId="ADAL" clId="{86A0D6ED-0F21-41EF-9D0F-B95852EBF12F}" dt="2024-01-26T18:17:10.832" v="10" actId="20577"/>
        <pc:sldMkLst>
          <pc:docMk/>
          <pc:sldMk cId="2358230112" sldId="855"/>
        </pc:sldMkLst>
        <pc:spChg chg="mod">
          <ac:chgData name="OBREGON GONZALEZ Renée" userId="ae96317f-fd73-486f-980f-b01cb247ea4c" providerId="ADAL" clId="{86A0D6ED-0F21-41EF-9D0F-B95852EBF12F}" dt="2024-01-26T18:16:32.781" v="8" actId="20577"/>
          <ac:spMkLst>
            <pc:docMk/>
            <pc:sldMk cId="2358230112" sldId="855"/>
            <ac:spMk id="7" creationId="{797E5798-2934-55E2-9B30-7DBD3C6E8F62}"/>
          </ac:spMkLst>
        </pc:spChg>
      </pc:sldChg>
      <pc:sldChg chg="del">
        <pc:chgData name="OBREGON GONZALEZ Renée" userId="ae96317f-fd73-486f-980f-b01cb247ea4c" providerId="ADAL" clId="{86A0D6ED-0F21-41EF-9D0F-B95852EBF12F}" dt="2024-01-26T18:16:13.966" v="1" actId="47"/>
        <pc:sldMkLst>
          <pc:docMk/>
          <pc:sldMk cId="2968426851" sldId="856"/>
        </pc:sldMkLst>
      </pc:sldChg>
      <pc:sldChg chg="addSp modSp mod modNotesTx">
        <pc:chgData name="OBREGON GONZALEZ Renée" userId="ae96317f-fd73-486f-980f-b01cb247ea4c" providerId="ADAL" clId="{86A0D6ED-0F21-41EF-9D0F-B95852EBF12F}" dt="2024-01-26T18:26:56.346" v="125" actId="20577"/>
        <pc:sldMkLst>
          <pc:docMk/>
          <pc:sldMk cId="2910563681" sldId="869"/>
        </pc:sldMkLst>
        <pc:spChg chg="mod">
          <ac:chgData name="OBREGON GONZALEZ Renée" userId="ae96317f-fd73-486f-980f-b01cb247ea4c" providerId="ADAL" clId="{86A0D6ED-0F21-41EF-9D0F-B95852EBF12F}" dt="2024-01-26T18:26:09.605" v="123" actId="403"/>
          <ac:spMkLst>
            <pc:docMk/>
            <pc:sldMk cId="2910563681" sldId="869"/>
            <ac:spMk id="2" creationId="{D105A976-9EDE-E596-BBE8-0B6707C1EF88}"/>
          </ac:spMkLst>
        </pc:spChg>
        <pc:spChg chg="mod">
          <ac:chgData name="OBREGON GONZALEZ Renée" userId="ae96317f-fd73-486f-980f-b01cb247ea4c" providerId="ADAL" clId="{86A0D6ED-0F21-41EF-9D0F-B95852EBF12F}" dt="2024-01-26T18:24:09.779" v="109" actId="27636"/>
          <ac:spMkLst>
            <pc:docMk/>
            <pc:sldMk cId="2910563681" sldId="869"/>
            <ac:spMk id="3" creationId="{A0D626EB-B3CF-6E53-D49A-DADF7DD89FCF}"/>
          </ac:spMkLst>
        </pc:spChg>
        <pc:picChg chg="add mod">
          <ac:chgData name="OBREGON GONZALEZ Renée" userId="ae96317f-fd73-486f-980f-b01cb247ea4c" providerId="ADAL" clId="{86A0D6ED-0F21-41EF-9D0F-B95852EBF12F}" dt="2024-01-26T18:25:09.854" v="112" actId="1076"/>
          <ac:picMkLst>
            <pc:docMk/>
            <pc:sldMk cId="2910563681" sldId="869"/>
            <ac:picMk id="4" creationId="{A4440A99-C735-9A8F-964D-F081B2FC69DC}"/>
          </ac:picMkLst>
        </pc:picChg>
      </pc:sldChg>
      <pc:sldChg chg="modSp mod modNotesTx">
        <pc:chgData name="OBREGON GONZALEZ Renée" userId="ae96317f-fd73-486f-980f-b01cb247ea4c" providerId="ADAL" clId="{86A0D6ED-0F21-41EF-9D0F-B95852EBF12F}" dt="2024-01-26T18:27:43.137" v="133" actId="120"/>
        <pc:sldMkLst>
          <pc:docMk/>
          <pc:sldMk cId="1119206608" sldId="887"/>
        </pc:sldMkLst>
        <pc:spChg chg="mod">
          <ac:chgData name="OBREGON GONZALEZ Renée" userId="ae96317f-fd73-486f-980f-b01cb247ea4c" providerId="ADAL" clId="{86A0D6ED-0F21-41EF-9D0F-B95852EBF12F}" dt="2024-01-26T18:27:43.137" v="133" actId="120"/>
          <ac:spMkLst>
            <pc:docMk/>
            <pc:sldMk cId="1119206608" sldId="887"/>
            <ac:spMk id="3" creationId="{69093E4A-DBD1-BD97-190E-DC9D021462B9}"/>
          </ac:spMkLst>
        </pc:spChg>
      </pc:sldChg>
      <pc:sldChg chg="del">
        <pc:chgData name="OBREGON GONZALEZ Renée" userId="ae96317f-fd73-486f-980f-b01cb247ea4c" providerId="ADAL" clId="{86A0D6ED-0F21-41EF-9D0F-B95852EBF12F}" dt="2024-01-26T18:19:42.630" v="30" actId="47"/>
        <pc:sldMkLst>
          <pc:docMk/>
          <pc:sldMk cId="2618326009" sldId="1240"/>
        </pc:sldMkLst>
      </pc:sldChg>
      <pc:sldChg chg="modSp del mod">
        <pc:chgData name="OBREGON GONZALEZ Renée" userId="ae96317f-fd73-486f-980f-b01cb247ea4c" providerId="ADAL" clId="{86A0D6ED-0F21-41EF-9D0F-B95852EBF12F}" dt="2024-01-26T18:25:23.820" v="113" actId="47"/>
        <pc:sldMkLst>
          <pc:docMk/>
          <pc:sldMk cId="1856987279" sldId="1277"/>
        </pc:sldMkLst>
        <pc:spChg chg="mod">
          <ac:chgData name="OBREGON GONZALEZ Renée" userId="ae96317f-fd73-486f-980f-b01cb247ea4c" providerId="ADAL" clId="{86A0D6ED-0F21-41EF-9D0F-B95852EBF12F}" dt="2024-01-26T18:23:25.372" v="95" actId="20577"/>
          <ac:spMkLst>
            <pc:docMk/>
            <pc:sldMk cId="1856987279" sldId="1277"/>
            <ac:spMk id="5" creationId="{961F387E-5455-4DA8-6938-4388E666ED29}"/>
          </ac:spMkLst>
        </pc:spChg>
      </pc:sldChg>
      <pc:sldChg chg="modSp mod">
        <pc:chgData name="OBREGON GONZALEZ Renée" userId="ae96317f-fd73-486f-980f-b01cb247ea4c" providerId="ADAL" clId="{86A0D6ED-0F21-41EF-9D0F-B95852EBF12F}" dt="2024-01-26T18:21:18.808" v="40" actId="20577"/>
        <pc:sldMkLst>
          <pc:docMk/>
          <pc:sldMk cId="1526092859" sldId="1302"/>
        </pc:sldMkLst>
        <pc:spChg chg="mod">
          <ac:chgData name="OBREGON GONZALEZ Renée" userId="ae96317f-fd73-486f-980f-b01cb247ea4c" providerId="ADAL" clId="{86A0D6ED-0F21-41EF-9D0F-B95852EBF12F}" dt="2024-01-26T18:20:52.664" v="32" actId="27636"/>
          <ac:spMkLst>
            <pc:docMk/>
            <pc:sldMk cId="1526092859" sldId="1302"/>
            <ac:spMk id="7" creationId="{CADB9E85-B794-79E3-6B21-2663CADBBC31}"/>
          </ac:spMkLst>
        </pc:spChg>
        <pc:spChg chg="mod">
          <ac:chgData name="OBREGON GONZALEZ Renée" userId="ae96317f-fd73-486f-980f-b01cb247ea4c" providerId="ADAL" clId="{86A0D6ED-0F21-41EF-9D0F-B95852EBF12F}" dt="2024-01-26T18:21:18.808" v="40" actId="20577"/>
          <ac:spMkLst>
            <pc:docMk/>
            <pc:sldMk cId="1526092859" sldId="1302"/>
            <ac:spMk id="8" creationId="{22380C4E-8916-F1F2-DB21-F5CB84D4677D}"/>
          </ac:spMkLst>
        </pc:spChg>
      </pc:sldChg>
      <pc:sldChg chg="del">
        <pc:chgData name="OBREGON GONZALEZ Renée" userId="ae96317f-fd73-486f-980f-b01cb247ea4c" providerId="ADAL" clId="{86A0D6ED-0F21-41EF-9D0F-B95852EBF12F}" dt="2024-01-26T18:18:26.695" v="14" actId="47"/>
        <pc:sldMkLst>
          <pc:docMk/>
          <pc:sldMk cId="1012491974" sldId="1309"/>
        </pc:sldMkLst>
      </pc:sldChg>
      <pc:sldChg chg="del">
        <pc:chgData name="OBREGON GONZALEZ Renée" userId="ae96317f-fd73-486f-980f-b01cb247ea4c" providerId="ADAL" clId="{86A0D6ED-0F21-41EF-9D0F-B95852EBF12F}" dt="2024-01-26T18:16:08.481" v="0" actId="47"/>
        <pc:sldMkLst>
          <pc:docMk/>
          <pc:sldMk cId="2065478780" sldId="1310"/>
        </pc:sldMkLst>
      </pc:sldChg>
      <pc:sldChg chg="del">
        <pc:chgData name="OBREGON GONZALEZ Renée" userId="ae96317f-fd73-486f-980f-b01cb247ea4c" providerId="ADAL" clId="{86A0D6ED-0F21-41EF-9D0F-B95852EBF12F}" dt="2024-01-26T18:18:20.401" v="12" actId="47"/>
        <pc:sldMkLst>
          <pc:docMk/>
          <pc:sldMk cId="1860691104" sldId="1311"/>
        </pc:sldMkLst>
      </pc:sldChg>
      <pc:sldChg chg="del">
        <pc:chgData name="OBREGON GONZALEZ Renée" userId="ae96317f-fd73-486f-980f-b01cb247ea4c" providerId="ADAL" clId="{86A0D6ED-0F21-41EF-9D0F-B95852EBF12F}" dt="2024-01-26T18:18:24.442" v="13" actId="47"/>
        <pc:sldMkLst>
          <pc:docMk/>
          <pc:sldMk cId="3236153181" sldId="1312"/>
        </pc:sldMkLst>
      </pc:sldChg>
      <pc:sldMasterChg chg="delSldLayout">
        <pc:chgData name="OBREGON GONZALEZ Renée" userId="ae96317f-fd73-486f-980f-b01cb247ea4c" providerId="ADAL" clId="{86A0D6ED-0F21-41EF-9D0F-B95852EBF12F}" dt="2024-01-26T18:25:23.820" v="113" actId="47"/>
        <pc:sldMasterMkLst>
          <pc:docMk/>
          <pc:sldMasterMk cId="3806702751" sldId="2147483687"/>
        </pc:sldMasterMkLst>
        <pc:sldLayoutChg chg="del">
          <pc:chgData name="OBREGON GONZALEZ Renée" userId="ae96317f-fd73-486f-980f-b01cb247ea4c" providerId="ADAL" clId="{86A0D6ED-0F21-41EF-9D0F-B95852EBF12F}" dt="2024-01-26T18:25:23.820" v="113" actId="47"/>
          <pc:sldLayoutMkLst>
            <pc:docMk/>
            <pc:sldMasterMk cId="3806702751" sldId="2147483687"/>
            <pc:sldLayoutMk cId="3679028161" sldId="214748371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A14FE1-3363-47DD-96CE-7103842C9A3D}" type="datetimeFigureOut">
              <a:rPr lang="en-US" smtClean="0"/>
              <a:t>26-Jan-24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04AEE-26BA-4691-ACD1-054206C1694A}" type="slidenum">
              <a:rPr lang="en-US" smtClean="0"/>
              <a:t>‹N°›</a:t>
            </a:fld>
            <a:endParaRPr lang="en-US"/>
          </a:p>
        </p:txBody>
      </p:sp>
    </p:spTree>
    <p:extLst>
      <p:ext uri="{BB962C8B-B14F-4D97-AF65-F5344CB8AC3E}">
        <p14:creationId xmlns:p14="http://schemas.microsoft.com/office/powerpoint/2010/main" val="170018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obiDataLab/QGIS-guide-CKAN-GeoNetwork-acces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lgn="just">
              <a:lnSpc>
                <a:spcPct val="110000"/>
              </a:lnSpc>
              <a:spcBef>
                <a:spcPts val="0"/>
              </a:spcBef>
              <a:spcAft>
                <a:spcPts val="0"/>
              </a:spcAft>
            </a:pPr>
            <a:r>
              <a:rPr lang="en-US"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rPr>
              <a:t>The MobiDataLab Transport Cloud is a prototype platform for sharing transport data which makes it accessible to mobility actors. </a:t>
            </a:r>
          </a:p>
          <a:p>
            <a:pPr marL="0" marR="0" algn="just">
              <a:lnSpc>
                <a:spcPct val="110000"/>
              </a:lnSpc>
              <a:spcBef>
                <a:spcPts val="0"/>
              </a:spcBef>
              <a:spcAft>
                <a:spcPts val="0"/>
              </a:spcAft>
            </a:pPr>
            <a:r>
              <a:rPr lang="en-US"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rPr>
              <a:t>In particular, the aim of the Transport Cloud is to make mobility data Findable, Accessible, Interoperable and Reusable </a:t>
            </a:r>
          </a:p>
          <a:p>
            <a:pPr marL="0" marR="0" algn="just">
              <a:lnSpc>
                <a:spcPct val="110000"/>
              </a:lnSpc>
              <a:spcBef>
                <a:spcPts val="0"/>
              </a:spcBef>
              <a:spcAft>
                <a:spcPts val="0"/>
              </a:spcAft>
            </a:pPr>
            <a:r>
              <a:rPr lang="en-GB"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rPr>
              <a:t> </a:t>
            </a:r>
            <a:endParaRPr lang="en-US"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endParaRPr>
          </a:p>
          <a:p>
            <a:pPr marL="0" marR="0" algn="just">
              <a:lnSpc>
                <a:spcPct val="110000"/>
              </a:lnSpc>
              <a:spcBef>
                <a:spcPts val="0"/>
              </a:spcBef>
              <a:spcAft>
                <a:spcPts val="0"/>
              </a:spcAft>
            </a:pPr>
            <a:r>
              <a:rPr lang="en-US" dirty="0"/>
              <a:t>To showcase that the project meets these four objectives, four demonstrators have been prepared as part of the prototype implementation of the WP4. </a:t>
            </a:r>
          </a:p>
          <a:p>
            <a:pPr marL="0" marR="0" algn="just">
              <a:lnSpc>
                <a:spcPct val="110000"/>
              </a:lnSpc>
              <a:spcBef>
                <a:spcPts val="0"/>
              </a:spcBef>
              <a:spcAft>
                <a:spcPts val="0"/>
              </a:spcAft>
            </a:pPr>
            <a:r>
              <a:rPr lang="en-US" dirty="0"/>
              <a:t>One of these is the Reference Data Catalogue, which was based on an inventory of datasets and data portals covering several categories of datasets related to the use case challenges proposed during the living and virtual labs.</a:t>
            </a:r>
          </a:p>
          <a:p>
            <a:pPr marL="0" marR="0" algn="just">
              <a:lnSpc>
                <a:spcPct val="110000"/>
              </a:lnSpc>
              <a:spcBef>
                <a:spcPts val="0"/>
              </a:spcBef>
              <a:spcAft>
                <a:spcPts val="0"/>
              </a:spcAft>
            </a:pPr>
            <a:r>
              <a:rPr lang="en-US" dirty="0"/>
              <a:t>These were catalogued into the MobiDataLab GeoNetwork and CKAN metadata catalogues that will be presented.</a:t>
            </a:r>
          </a:p>
          <a:p>
            <a:pPr marL="0" marR="0" algn="just">
              <a:lnSpc>
                <a:spcPct val="110000"/>
              </a:lnSpc>
              <a:spcBef>
                <a:spcPts val="0"/>
              </a:spcBef>
              <a:spcAft>
                <a:spcPts val="0"/>
              </a:spcAft>
            </a:pPr>
            <a:endParaRPr lang="en-US" sz="1800" dirty="0">
              <a:solidFill>
                <a:srgbClr val="2C2C2C"/>
              </a:solidFill>
              <a:effectLst/>
              <a:latin typeface="Arial" panose="020B0604020202020204" pitchFamily="34" charset="0"/>
              <a:cs typeface="Open Sans" panose="020B0606030504020204" pitchFamily="34" charset="0"/>
            </a:endParaRPr>
          </a:p>
          <a:p>
            <a:pPr marL="342900" marR="0" lvl="0" indent="-342900" algn="just">
              <a:lnSpc>
                <a:spcPct val="107000"/>
              </a:lnSpc>
              <a:spcBef>
                <a:spcPts val="0"/>
              </a:spcBef>
              <a:spcAft>
                <a:spcPts val="800"/>
              </a:spcAft>
              <a:buClr>
                <a:srgbClr val="5E8AB4"/>
              </a:buClr>
              <a:buFont typeface="Symbol" panose="05050102010706020507" pitchFamily="18" charset="2"/>
              <a:buChar char="·"/>
            </a:pPr>
            <a:r>
              <a:rPr lang="en-GB" sz="1200" dirty="0">
                <a:solidFill>
                  <a:srgbClr val="2C2C2C"/>
                </a:solidFill>
                <a:effectLst/>
                <a:latin typeface="Arial" panose="020B0604020202020204" pitchFamily="34" charset="0"/>
                <a:ea typeface="Arial" panose="020B0604020202020204" pitchFamily="34" charset="0"/>
                <a:cs typeface="Open Sans" panose="020B0606030504020204" pitchFamily="34" charset="0"/>
              </a:rPr>
              <a:t>Findable – allowing the discovery of data, either static or dynamic</a:t>
            </a:r>
            <a:endParaRPr lang="en-US" sz="12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342900" marR="0" lvl="0" indent="-342900" algn="just">
              <a:lnSpc>
                <a:spcPct val="107000"/>
              </a:lnSpc>
              <a:spcBef>
                <a:spcPts val="0"/>
              </a:spcBef>
              <a:spcAft>
                <a:spcPts val="0"/>
              </a:spcAft>
              <a:buClr>
                <a:srgbClr val="5E8AB4"/>
              </a:buClr>
              <a:buFont typeface="Symbol" panose="05050102010706020507" pitchFamily="18" charset="2"/>
              <a:buChar char="·"/>
            </a:pPr>
            <a:r>
              <a:rPr lang="en-GB" sz="1200" dirty="0">
                <a:solidFill>
                  <a:srgbClr val="2C2C2C"/>
                </a:solidFill>
                <a:effectLst/>
                <a:latin typeface="Arial" panose="020B0604020202020204" pitchFamily="34" charset="0"/>
                <a:ea typeface="Arial" panose="020B0604020202020204" pitchFamily="34" charset="0"/>
                <a:cs typeface="Open Sans" panose="020B0606030504020204" pitchFamily="34" charset="0"/>
              </a:rPr>
              <a:t>Accessible – providing access to mobility data</a:t>
            </a:r>
            <a:endParaRPr lang="en-US" sz="12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342900" marR="0" lvl="0" indent="-342900" algn="just">
              <a:lnSpc>
                <a:spcPct val="107000"/>
              </a:lnSpc>
              <a:spcBef>
                <a:spcPts val="0"/>
              </a:spcBef>
              <a:spcAft>
                <a:spcPts val="0"/>
              </a:spcAft>
              <a:buClr>
                <a:srgbClr val="5E8AB4"/>
              </a:buClr>
              <a:buFont typeface="Symbol" panose="05050102010706020507" pitchFamily="18" charset="2"/>
              <a:buChar char="·"/>
            </a:pPr>
            <a:r>
              <a:rPr lang="en-GB" sz="1200" dirty="0">
                <a:solidFill>
                  <a:srgbClr val="2C2C2C"/>
                </a:solidFill>
                <a:effectLst/>
                <a:latin typeface="Arial" panose="020B0604020202020204" pitchFamily="34" charset="0"/>
                <a:ea typeface="Arial" panose="020B0604020202020204" pitchFamily="34" charset="0"/>
                <a:cs typeface="Open Sans" panose="020B0606030504020204" pitchFamily="34" charset="0"/>
              </a:rPr>
              <a:t>Interoperable – prototyping data processors for adding value to the data</a:t>
            </a:r>
            <a:endParaRPr lang="en-US" sz="12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342900" marR="0" lvl="0" indent="-342900" algn="just">
              <a:lnSpc>
                <a:spcPct val="107000"/>
              </a:lnSpc>
              <a:spcBef>
                <a:spcPts val="0"/>
              </a:spcBef>
              <a:spcAft>
                <a:spcPts val="0"/>
              </a:spcAft>
              <a:buClr>
                <a:srgbClr val="5E8AB4"/>
              </a:buClr>
              <a:buFont typeface="Symbol" panose="05050102010706020507" pitchFamily="18" charset="2"/>
              <a:buChar char="·"/>
            </a:pPr>
            <a:r>
              <a:rPr lang="en-GB" sz="1200" dirty="0">
                <a:solidFill>
                  <a:srgbClr val="2C2C2C"/>
                </a:solidFill>
                <a:effectLst/>
                <a:latin typeface="Arial" panose="020B0604020202020204" pitchFamily="34" charset="0"/>
                <a:ea typeface="Arial" panose="020B0604020202020204" pitchFamily="34" charset="0"/>
                <a:cs typeface="Open Sans" panose="020B0606030504020204" pitchFamily="34" charset="0"/>
              </a:rPr>
              <a:t>Reusable – demonstrating anonymisation and privacy-preserving tools </a:t>
            </a:r>
            <a:endParaRPr lang="en-US" sz="12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lgn="just">
              <a:lnSpc>
                <a:spcPct val="110000"/>
              </a:lnSpc>
              <a:spcBef>
                <a:spcPts val="0"/>
              </a:spcBef>
              <a:spcAft>
                <a:spcPts val="0"/>
              </a:spcAft>
            </a:pPr>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1</a:t>
            </a:fld>
            <a:endParaRPr lang="en-US"/>
          </a:p>
        </p:txBody>
      </p:sp>
    </p:spTree>
    <p:extLst>
      <p:ext uri="{BB962C8B-B14F-4D97-AF65-F5344CB8AC3E}">
        <p14:creationId xmlns:p14="http://schemas.microsoft.com/office/powerpoint/2010/main" val="166326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 the GTFS downloaded into the project, you can use the plugin called “GTFS loader”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Since a link to download a GTFS dataset was obtained, it can be added to the project with a plugin called “GTFS loader”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to :</a:t>
            </a:r>
          </a:p>
          <a:p>
            <a:endParaRPr lang="en-US" dirty="0"/>
          </a:p>
          <a:p>
            <a:pPr marL="514350" indent="-514350">
              <a:lnSpc>
                <a:spcPct val="120000"/>
              </a:lnSpc>
              <a:buFont typeface="+mj-lt"/>
              <a:buAutoNum type="arabicPeriod"/>
            </a:pPr>
            <a:r>
              <a:rPr lang="en-US" sz="1200" dirty="0">
                <a:solidFill>
                  <a:srgbClr val="2C2C2C"/>
                </a:solidFill>
                <a:latin typeface="+mn-lt"/>
              </a:rPr>
              <a:t>Search for the folder containing the GTFS file downloaded and then</a:t>
            </a:r>
          </a:p>
          <a:p>
            <a:pPr marL="514350" indent="-514350">
              <a:lnSpc>
                <a:spcPct val="120000"/>
              </a:lnSpc>
              <a:buFont typeface="+mj-lt"/>
              <a:buAutoNum type="arabicPeriod"/>
            </a:pPr>
            <a:r>
              <a:rPr lang="en-US" sz="1200" dirty="0">
                <a:solidFill>
                  <a:srgbClr val="2C2C2C"/>
                </a:solidFill>
                <a:latin typeface="+mn-lt"/>
              </a:rPr>
              <a:t>Load the file</a:t>
            </a:r>
          </a:p>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11</a:t>
            </a:fld>
            <a:endParaRPr lang="en-US"/>
          </a:p>
        </p:txBody>
      </p:sp>
    </p:spTree>
    <p:extLst>
      <p:ext uri="{BB962C8B-B14F-4D97-AF65-F5344CB8AC3E}">
        <p14:creationId xmlns:p14="http://schemas.microsoft.com/office/powerpoint/2010/main" val="2933482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After a couple of seconds or minutes, it will display the different text and spatial files available. For example, the stops and shapes of the public transport organization TEC in Leuven.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quite simple to use the metasearch. </a:t>
            </a:r>
            <a:r>
              <a:rPr lang="en-GB" sz="1200" dirty="0">
                <a:solidFill>
                  <a:srgbClr val="2C2C2C"/>
                </a:solidFill>
                <a:effectLst/>
                <a:latin typeface="Arial" panose="020B0604020202020204" pitchFamily="34" charset="0"/>
                <a:cs typeface="Arial" panose="020B0604020202020204" pitchFamily="34" charset="0"/>
              </a:rPr>
              <a:t>S</a:t>
            </a:r>
            <a:r>
              <a:rPr lang="en-GB" sz="1200" dirty="0">
                <a:solidFill>
                  <a:srgbClr val="2C2C2C"/>
                </a:solidFill>
                <a:effectLst/>
                <a:latin typeface="Arial" panose="020B0604020202020204" pitchFamily="34" charset="0"/>
                <a:ea typeface="Arial" panose="020B0604020202020204" pitchFamily="34" charset="0"/>
                <a:cs typeface="Arial" panose="020B0604020202020204" pitchFamily="34" charset="0"/>
              </a:rPr>
              <a:t>upported resources like Web Mapping or Web Features Services data sources can be loaded directly in QGIS without intermediate steps, by clicking on add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2C2C2C"/>
              </a:solidFill>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2C2C2C"/>
                </a:solidFill>
                <a:effectLst/>
                <a:latin typeface="Arial" panose="020B0604020202020204" pitchFamily="34" charset="0"/>
                <a:ea typeface="Arial" panose="020B0604020202020204" pitchFamily="34" charset="0"/>
                <a:cs typeface="Arial" panose="020B0604020202020204" pitchFamily="34" charset="0"/>
              </a:rPr>
              <a:t>For instance, there is a service which contains the bike lanes around Leuven, which are the yellow, orange and green lines visible on the map.  A parking layer was also available.</a:t>
            </a:r>
            <a:endParaRPr lang="en-US" sz="12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12</a:t>
            </a:fld>
            <a:endParaRPr lang="en-US"/>
          </a:p>
        </p:txBody>
      </p:sp>
    </p:spTree>
    <p:extLst>
      <p:ext uri="{BB962C8B-B14F-4D97-AF65-F5344CB8AC3E}">
        <p14:creationId xmlns:p14="http://schemas.microsoft.com/office/powerpoint/2010/main" val="2343945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searching for a dataset, the Search tab allows the user to query Catalog Services for data and services, set various search parameters and view results.</a:t>
            </a:r>
          </a:p>
          <a:p>
            <a:endParaRPr lang="en-US" dirty="0"/>
          </a:p>
          <a:p>
            <a:r>
              <a:rPr lang="en-US" dirty="0"/>
              <a:t>You can enter Keywords to start your search.</a:t>
            </a:r>
          </a:p>
          <a:p>
            <a:endParaRPr lang="en-US" dirty="0"/>
          </a:p>
          <a:p>
            <a:r>
              <a:rPr lang="en-US" dirty="0"/>
              <a:t>Select the Catalog Service in which you wish to perform the query against;</a:t>
            </a:r>
          </a:p>
          <a:p>
            <a:endParaRPr lang="en-US" dirty="0"/>
          </a:p>
          <a:p>
            <a:r>
              <a:rPr lang="en-US" dirty="0"/>
              <a:t>You can use the b</a:t>
            </a:r>
            <a:r>
              <a:rPr lang="en-US" b="1" dirty="0"/>
              <a:t>ounding box to limit or filter</a:t>
            </a:r>
            <a:r>
              <a:rPr lang="en-US" dirty="0"/>
              <a:t> the spatial area of interest (you can enter the values manually) or</a:t>
            </a:r>
          </a:p>
          <a:p>
            <a:r>
              <a:rPr lang="en-US" dirty="0"/>
              <a:t>If you prefer to do a global search, Click on Set Global or</a:t>
            </a:r>
          </a:p>
          <a:p>
            <a:r>
              <a:rPr lang="en-US" dirty="0"/>
              <a:t>To search in the visible area of your current map, click on Map Extent.</a:t>
            </a:r>
          </a:p>
          <a:p>
            <a:endParaRPr lang="en-US" dirty="0"/>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13</a:t>
            </a:fld>
            <a:endParaRPr lang="en-US"/>
          </a:p>
        </p:txBody>
      </p:sp>
    </p:spTree>
    <p:extLst>
      <p:ext uri="{BB962C8B-B14F-4D97-AF65-F5344CB8AC3E}">
        <p14:creationId xmlns:p14="http://schemas.microsoft.com/office/powerpoint/2010/main" val="2171239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15</a:t>
            </a:fld>
            <a:endParaRPr lang="en-US"/>
          </a:p>
        </p:txBody>
      </p:sp>
    </p:spTree>
    <p:extLst>
      <p:ext uri="{BB962C8B-B14F-4D97-AF65-F5344CB8AC3E}">
        <p14:creationId xmlns:p14="http://schemas.microsoft.com/office/powerpoint/2010/main" val="3653719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Moving into the CKAN plugin, this can be installed </a:t>
            </a:r>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18</a:t>
            </a:fld>
            <a:endParaRPr lang="en-US"/>
          </a:p>
        </p:txBody>
      </p:sp>
    </p:spTree>
    <p:extLst>
      <p:ext uri="{BB962C8B-B14F-4D97-AF65-F5344CB8AC3E}">
        <p14:creationId xmlns:p14="http://schemas.microsoft.com/office/powerpoint/2010/main" val="3462747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C2C2C"/>
                </a:solidFill>
                <a:effectLst/>
                <a:latin typeface="Arial" panose="020B0604020202020204" pitchFamily="34" charset="0"/>
                <a:ea typeface="Arial" panose="020B0604020202020204" pitchFamily="34" charset="0"/>
                <a:cs typeface="Open Sans" panose="020B0606030504020204" pitchFamily="34" charset="0"/>
              </a:rPr>
              <a:t>To install the CKAN plugin it is necessary to go to the “Plugins” menu (on top the Qgis menu bar) and select “Manage and Install Plugins” and search for the CKAN-Browser plugin and click on install. </a:t>
            </a:r>
          </a:p>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19</a:t>
            </a:fld>
            <a:endParaRPr lang="en-US"/>
          </a:p>
        </p:txBody>
      </p:sp>
    </p:spTree>
    <p:extLst>
      <p:ext uri="{BB962C8B-B14F-4D97-AF65-F5344CB8AC3E}">
        <p14:creationId xmlns:p14="http://schemas.microsoft.com/office/powerpoint/2010/main" val="1168620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20</a:t>
            </a:fld>
            <a:endParaRPr lang="en-US"/>
          </a:p>
        </p:txBody>
      </p:sp>
    </p:spTree>
    <p:extLst>
      <p:ext uri="{BB962C8B-B14F-4D97-AF65-F5344CB8AC3E}">
        <p14:creationId xmlns:p14="http://schemas.microsoft.com/office/powerpoint/2010/main" val="4044299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ffectLst/>
              </a:rPr>
              <a:t>To browse and access the CKAN metadata, it is necessary to click on the CKAN icon that appears of the Qgis toolbar and enter the URL of the CKAN instance (in this case </a:t>
            </a:r>
            <a:r>
              <a:rPr lang="en-GB" dirty="0">
                <a:effectLst/>
              </a:rPr>
              <a:t>https://ckan.mobidatalab.eu/api/3/</a:t>
            </a:r>
            <a:r>
              <a:rPr lang="en-US" dirty="0">
                <a:effectLst/>
              </a:rPr>
              <a:t>) to add to the Qgis CKAN servers list (see </a:t>
            </a:r>
            <a:r>
              <a:rPr lang="en-GB" dirty="0">
                <a:effectLst/>
              </a:rPr>
              <a:t>Figure 14</a:t>
            </a:r>
            <a:r>
              <a:rPr lang="en-US" dirty="0">
                <a:effectLst/>
              </a:rPr>
              <a:t>). By default, there are some CKAN portals already on the list. To verify that the right URL was entered, the connection can be tested. If the connection is successful, it’s possible to save the link to the server on the list to find quickly when using the plugin. </a:t>
            </a:r>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21</a:t>
            </a:fld>
            <a:endParaRPr lang="en-US"/>
          </a:p>
        </p:txBody>
      </p:sp>
    </p:spTree>
    <p:extLst>
      <p:ext uri="{BB962C8B-B14F-4D97-AF65-F5344CB8AC3E}">
        <p14:creationId xmlns:p14="http://schemas.microsoft.com/office/powerpoint/2010/main" val="1178906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lgn="just">
              <a:lnSpc>
                <a:spcPct val="110000"/>
              </a:lnSpc>
              <a:spcBef>
                <a:spcPts val="0"/>
              </a:spcBef>
              <a:spcAft>
                <a:spcPts val="1000"/>
              </a:spcAft>
            </a:pPr>
            <a:r>
              <a:rPr lang="en-US" sz="1800" dirty="0">
                <a:solidFill>
                  <a:srgbClr val="2C2C2C"/>
                </a:solidFill>
                <a:effectLst/>
                <a:latin typeface="Calibri" panose="020F0502020204030204" pitchFamily="34" charset="0"/>
                <a:ea typeface="Calibri" panose="020F0502020204030204" pitchFamily="34" charset="0"/>
                <a:cs typeface="Open Sans Light" panose="020B0306030504020204" pitchFamily="34" charset="0"/>
              </a:rPr>
              <a:t>The next step is to select the desired CKAN instance and start searching for a particular term or for all the datasets on the instance (by leaving the search box blank and just clicking on the list of all the available datasets).</a:t>
            </a:r>
            <a:endParaRPr lang="en-US"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endParaRPr>
          </a:p>
          <a:p>
            <a:pPr marL="0" marR="0" algn="just">
              <a:lnSpc>
                <a:spcPct val="110000"/>
              </a:lnSpc>
              <a:spcBef>
                <a:spcPts val="0"/>
              </a:spcBef>
              <a:spcAft>
                <a:spcPts val="1000"/>
              </a:spcAft>
            </a:pPr>
            <a:r>
              <a:rPr lang="en-US" sz="1800" dirty="0">
                <a:solidFill>
                  <a:srgbClr val="2C2C2C"/>
                </a:solidFill>
                <a:effectLst/>
                <a:latin typeface="Calibri" panose="020F0502020204030204" pitchFamily="34" charset="0"/>
                <a:ea typeface="Calibri" panose="020F0502020204030204" pitchFamily="34" charset="0"/>
                <a:cs typeface="Open Sans Light" panose="020B0306030504020204" pitchFamily="34" charset="0"/>
              </a:rPr>
              <a:t> </a:t>
            </a:r>
            <a:endParaRPr lang="en-US"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endParaRPr>
          </a:p>
          <a:p>
            <a:pPr marL="0" marR="0" algn="just">
              <a:lnSpc>
                <a:spcPct val="110000"/>
              </a:lnSpc>
              <a:spcBef>
                <a:spcPts val="0"/>
              </a:spcBef>
              <a:spcAft>
                <a:spcPts val="1000"/>
              </a:spcAft>
            </a:pPr>
            <a:r>
              <a:rPr lang="en-US" sz="1800" dirty="0">
                <a:solidFill>
                  <a:srgbClr val="2C2C2C"/>
                </a:solidFill>
                <a:effectLst/>
                <a:latin typeface="Calibri" panose="020F0502020204030204" pitchFamily="34" charset="0"/>
                <a:ea typeface="Calibri" panose="020F0502020204030204" pitchFamily="34" charset="0"/>
                <a:cs typeface="Open Sans Light" panose="020B0306030504020204" pitchFamily="34" charset="0"/>
              </a:rPr>
              <a:t>Datasets can be discovered and filtered through categories (also known as groups on the CKAN interface) proposed on the left side or by selecting one or more of these categories. </a:t>
            </a:r>
            <a:endParaRPr lang="en-US"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endParaRPr>
          </a:p>
          <a:p>
            <a:pPr marL="0" marR="0" algn="just">
              <a:lnSpc>
                <a:spcPct val="110000"/>
              </a:lnSpc>
              <a:spcBef>
                <a:spcPts val="0"/>
              </a:spcBef>
              <a:spcAft>
                <a:spcPts val="1000"/>
              </a:spcAft>
            </a:pPr>
            <a:r>
              <a:rPr lang="en-US" sz="1800" dirty="0">
                <a:solidFill>
                  <a:srgbClr val="2C2C2C"/>
                </a:solidFill>
                <a:effectLst/>
                <a:latin typeface="Calibri" panose="020F0502020204030204" pitchFamily="34" charset="0"/>
                <a:ea typeface="Calibri" panose="020F0502020204030204" pitchFamily="34" charset="0"/>
                <a:cs typeface="Open Sans Light" panose="020B0306030504020204" pitchFamily="34" charset="0"/>
              </a:rPr>
              <a:t> </a:t>
            </a:r>
            <a:endParaRPr lang="en-US"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endParaRPr>
          </a:p>
          <a:p>
            <a:pPr marL="0" marR="0" algn="just">
              <a:lnSpc>
                <a:spcPct val="110000"/>
              </a:lnSpc>
              <a:spcBef>
                <a:spcPts val="0"/>
              </a:spcBef>
              <a:spcAft>
                <a:spcPts val="1000"/>
              </a:spcAft>
            </a:pPr>
            <a:r>
              <a:rPr lang="en-US" sz="1800" dirty="0">
                <a:solidFill>
                  <a:srgbClr val="2C2C2C"/>
                </a:solidFill>
                <a:effectLst/>
                <a:latin typeface="Calibri" panose="020F0502020204030204" pitchFamily="34" charset="0"/>
                <a:ea typeface="Calibri" panose="020F0502020204030204" pitchFamily="34" charset="0"/>
                <a:cs typeface="Open Sans Light" panose="020B0306030504020204" pitchFamily="34" charset="0"/>
              </a:rPr>
              <a:t>However, it is important to mention that not all the datasets have been assigned to these categories.</a:t>
            </a:r>
            <a:endParaRPr lang="en-US"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Calibri" panose="020F0502020204030204" pitchFamily="34" charset="0"/>
                <a:cs typeface="Open Sans" panose="020B0606030504020204" pitchFamily="34" charset="0"/>
              </a:rPr>
              <a:t>When selecting a particular dataset, the description and the format will be shown in the right boxes.</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Calibri" panose="020F0502020204030204" pitchFamily="34" charset="0"/>
                <a:cs typeface="Open Sans" panose="020B0606030504020204" pitchFamily="34" charset="0"/>
              </a:rPr>
              <a:t>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Calibri" panose="020F0502020204030204" pitchFamily="34" charset="0"/>
                <a:cs typeface="Open Sans" panose="020B0606030504020204" pitchFamily="34" charset="0"/>
              </a:rPr>
              <a:t>As with the metasearch, when the datasets are in a format that can be read directly by QGIS, it will be possible to select them and load them.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Calibri" panose="020F0502020204030204" pitchFamily="34" charset="0"/>
                <a:cs typeface="Open Sans" panose="020B0606030504020204" pitchFamily="34" charset="0"/>
              </a:rPr>
              <a:t>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Calibri" panose="020F0502020204030204" pitchFamily="34" charset="0"/>
                <a:cs typeface="Open Sans" panose="020B0606030504020204" pitchFamily="34" charset="0"/>
              </a:rPr>
              <a:t>Otherwise, there is often the possibility to download the dataset and load it by other means.</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lgn="just">
              <a:lnSpc>
                <a:spcPct val="110000"/>
              </a:lnSpc>
              <a:spcBef>
                <a:spcPts val="0"/>
              </a:spcBef>
              <a:spcAft>
                <a:spcPts val="1000"/>
              </a:spcAft>
            </a:pPr>
            <a:endParaRPr lang="en-US" sz="18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22</a:t>
            </a:fld>
            <a:endParaRPr lang="en-US"/>
          </a:p>
        </p:txBody>
      </p:sp>
    </p:spTree>
    <p:extLst>
      <p:ext uri="{BB962C8B-B14F-4D97-AF65-F5344CB8AC3E}">
        <p14:creationId xmlns:p14="http://schemas.microsoft.com/office/powerpoint/2010/main" val="2773834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When the datasets are in a format that can be read directly by QGIS, it will be possible to select them and load them.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Otherwise, there is often the possibility to download the data to consult it by other means.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To save downloadable datasets, it is necessary to create a folder “cache directory” where it will be easy to find them.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This can be set by going to the CKAN plugin settings (which is the wheel icon).</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To add or access a web service manually after finding a link in the browser,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the connection can be established by going to the “Layer” Menu, selecting “Add layer” and selecting the type of layer to be added.</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23</a:t>
            </a:fld>
            <a:endParaRPr lang="en-US"/>
          </a:p>
        </p:txBody>
      </p:sp>
    </p:spTree>
    <p:extLst>
      <p:ext uri="{BB962C8B-B14F-4D97-AF65-F5344CB8AC3E}">
        <p14:creationId xmlns:p14="http://schemas.microsoft.com/office/powerpoint/2010/main" val="208568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a:t>
            </a:fld>
            <a:endParaRPr lang="en-US"/>
          </a:p>
        </p:txBody>
      </p:sp>
    </p:spTree>
    <p:extLst>
      <p:ext uri="{BB962C8B-B14F-4D97-AF65-F5344CB8AC3E}">
        <p14:creationId xmlns:p14="http://schemas.microsoft.com/office/powerpoint/2010/main" val="2293219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rPr>
              <a:t>To get more information about the steps to follow to add different data formats in QGIS, a quick guide was created for new 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rPr>
              <a:t>It is available in the GitHub repository of MobiDataLab: https://github.com/MobiDataLab/QGIS-guide-CKAN-GeoNetwork-access</a:t>
            </a:r>
          </a:p>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24</a:t>
            </a:fld>
            <a:endParaRPr lang="en-US"/>
          </a:p>
        </p:txBody>
      </p:sp>
    </p:spTree>
    <p:extLst>
      <p:ext uri="{BB962C8B-B14F-4D97-AF65-F5344CB8AC3E}">
        <p14:creationId xmlns:p14="http://schemas.microsoft.com/office/powerpoint/2010/main" val="4201309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C2C2C"/>
                </a:solidFill>
                <a:effectLst/>
                <a:latin typeface="Arial" panose="020B0604020202020204" pitchFamily="34" charset="0"/>
                <a:ea typeface="Calibri" panose="020F0502020204030204" pitchFamily="34" charset="0"/>
                <a:cs typeface="Open Sans Light" panose="020B0306030504020204" pitchFamily="34" charset="0"/>
              </a:rPr>
              <a:t>To load the data downloaded from the CKAN browser, it is possible to slide layers from the “Cache folder” into the Qgis project or add the layers via the “Layer” menu by selecting “Add Vector Layer” and searching on the cache directory for the d downloaded file. In the example below a shape file will be 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2C2C2C"/>
                </a:solidFill>
                <a:effectLst/>
                <a:latin typeface="Arial" panose="020B0604020202020204" pitchFamily="34" charset="0"/>
                <a:ea typeface="Arial" panose="020B0604020202020204" pitchFamily="34" charset="0"/>
                <a:cs typeface="Open Sans" panose="020B0606030504020204" pitchFamily="34" charset="0"/>
              </a:rPr>
              <a:t>An advantage of the MobiDataLab catalogues is that we have pre-filtered data, so all the datasets related to this project and reference groups are federated in only two portals, which makes data more accessible, findable and linkable.</a:t>
            </a:r>
            <a:endParaRPr lang="en-US" sz="12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25</a:t>
            </a:fld>
            <a:endParaRPr lang="en-US"/>
          </a:p>
        </p:txBody>
      </p:sp>
    </p:spTree>
    <p:extLst>
      <p:ext uri="{BB962C8B-B14F-4D97-AF65-F5344CB8AC3E}">
        <p14:creationId xmlns:p14="http://schemas.microsoft.com/office/powerpoint/2010/main" val="2162538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With this data, it is possible to analyze different use cases.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For example, to explore the datasets of the Municipality of Eindhoven, it is possible to display the safe cycling areas, train, bus and taxi stations.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spcBef>
                <a:spcPts val="0"/>
              </a:spcBef>
              <a:spcAft>
                <a:spcPts val="0"/>
              </a:spcAft>
            </a:pPr>
            <a:r>
              <a:rPr lang="en-US" sz="1800" dirty="0">
                <a:solidFill>
                  <a:srgbClr val="2C2C2C"/>
                </a:solidFill>
                <a:effectLst/>
                <a:latin typeface="Calibri" panose="020F0502020204030204" pitchFamily="34" charset="0"/>
                <a:ea typeface="Arial" panose="020B0604020202020204" pitchFamily="34" charset="0"/>
                <a:cs typeface="Open Sans" panose="020B0606030504020204" pitchFamily="34" charset="0"/>
              </a:rPr>
              <a:t>This information can be analyzed with the processing tools of QGIS, so we can find if biking and riding is possible for people coming from outside the city or identify how accessible the city is for cyclists and people with reduced mobility in the city.</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26</a:t>
            </a:fld>
            <a:endParaRPr lang="en-US"/>
          </a:p>
        </p:txBody>
      </p:sp>
    </p:spTree>
    <p:extLst>
      <p:ext uri="{BB962C8B-B14F-4D97-AF65-F5344CB8AC3E}">
        <p14:creationId xmlns:p14="http://schemas.microsoft.com/office/powerpoint/2010/main" val="1861741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28</a:t>
            </a:fld>
            <a:endParaRPr lang="en-US"/>
          </a:p>
        </p:txBody>
      </p:sp>
    </p:spTree>
    <p:extLst>
      <p:ext uri="{BB962C8B-B14F-4D97-AF65-F5344CB8AC3E}">
        <p14:creationId xmlns:p14="http://schemas.microsoft.com/office/powerpoint/2010/main" val="794339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29</a:t>
            </a:fld>
            <a:endParaRPr lang="en-US"/>
          </a:p>
        </p:txBody>
      </p:sp>
    </p:spTree>
    <p:extLst>
      <p:ext uri="{BB962C8B-B14F-4D97-AF65-F5344CB8AC3E}">
        <p14:creationId xmlns:p14="http://schemas.microsoft.com/office/powerpoint/2010/main" val="793048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33</a:t>
            </a:fld>
            <a:endParaRPr lang="en-US"/>
          </a:p>
        </p:txBody>
      </p:sp>
    </p:spTree>
    <p:extLst>
      <p:ext uri="{BB962C8B-B14F-4D97-AF65-F5344CB8AC3E}">
        <p14:creationId xmlns:p14="http://schemas.microsoft.com/office/powerpoint/2010/main" val="286502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https://github.com/MobiDataLab/QGIS-guide-CKAN-GeoNetwork-access</a:t>
            </a:r>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3</a:t>
            </a:fld>
            <a:endParaRPr lang="en-US"/>
          </a:p>
        </p:txBody>
      </p:sp>
    </p:spTree>
    <p:extLst>
      <p:ext uri="{BB962C8B-B14F-4D97-AF65-F5344CB8AC3E}">
        <p14:creationId xmlns:p14="http://schemas.microsoft.com/office/powerpoint/2010/main" val="2757651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solidFill>
                  <a:schemeClr val="tx2"/>
                </a:solidFill>
              </a:rPr>
              <a:t>QGIS is a user-friendly Open Source Geographic Information System (GIS) that runs on Linux, Unix, Mac OSX, and Windows. With Qgis we can also discover and create map data.</a:t>
            </a:r>
          </a:p>
          <a:p>
            <a:r>
              <a:rPr lang="en-US" dirty="0">
                <a:solidFill>
                  <a:schemeClr val="tx2"/>
                </a:solidFill>
              </a:rPr>
              <a:t> It supports many common spatial data formats, and we can do multiple types of data analysis.</a:t>
            </a:r>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4</a:t>
            </a:fld>
            <a:endParaRPr lang="en-US"/>
          </a:p>
        </p:txBody>
      </p:sp>
    </p:spTree>
    <p:extLst>
      <p:ext uri="{BB962C8B-B14F-4D97-AF65-F5344CB8AC3E}">
        <p14:creationId xmlns:p14="http://schemas.microsoft.com/office/powerpoint/2010/main" val="360340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5</a:t>
            </a:fld>
            <a:endParaRPr lang="en-US"/>
          </a:p>
        </p:txBody>
      </p:sp>
    </p:spTree>
    <p:extLst>
      <p:ext uri="{BB962C8B-B14F-4D97-AF65-F5344CB8AC3E}">
        <p14:creationId xmlns:p14="http://schemas.microsoft.com/office/powerpoint/2010/main" val="2166089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lgn="just">
              <a:lnSpc>
                <a:spcPct val="110000"/>
              </a:lnSpc>
              <a:spcBef>
                <a:spcPts val="0"/>
              </a:spcBef>
              <a:spcAft>
                <a:spcPts val="0"/>
              </a:spcAft>
            </a:pPr>
            <a:r>
              <a:rPr lang="en-GB" sz="1800" dirty="0">
                <a:solidFill>
                  <a:srgbClr val="2C2C2C"/>
                </a:solidFill>
                <a:effectLst/>
                <a:latin typeface="Arial" panose="020B0604020202020204" pitchFamily="34" charset="0"/>
                <a:ea typeface="Arial" panose="020B0604020202020204" pitchFamily="34" charset="0"/>
                <a:cs typeface="Open Sans" panose="020B0606030504020204" pitchFamily="34" charset="0"/>
              </a:rPr>
              <a:t> The Metasearch is a tool for the </a:t>
            </a:r>
            <a:r>
              <a:rPr lang="en-GB" sz="1800" dirty="0">
                <a:solidFill>
                  <a:srgbClr val="2C2C2C"/>
                </a:solidFill>
                <a:effectLst/>
                <a:latin typeface="Arial" panose="020B0604020202020204" pitchFamily="34" charset="0"/>
                <a:ea typeface="Arial" panose="020B0604020202020204" pitchFamily="34" charset="0"/>
                <a:cs typeface="Arial" panose="020B0604020202020204" pitchFamily="34" charset="0"/>
              </a:rPr>
              <a:t>discovery of data.</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a:p>
            <a:pPr marL="0" marR="0" algn="just">
              <a:lnSpc>
                <a:spcPct val="110000"/>
              </a:lnSpc>
              <a:spcBef>
                <a:spcPts val="0"/>
              </a:spcBef>
              <a:spcAft>
                <a:spcPts val="0"/>
              </a:spcAft>
            </a:pPr>
            <a:r>
              <a:rPr lang="en-GB" sz="1800" dirty="0">
                <a:solidFill>
                  <a:srgbClr val="2C2C2C"/>
                </a:solidFill>
                <a:effectLst/>
                <a:latin typeface="Arial" panose="020B0604020202020204" pitchFamily="34" charset="0"/>
                <a:ea typeface="Arial" panose="020B0604020202020204" pitchFamily="34" charset="0"/>
                <a:cs typeface="Arial" panose="020B0604020202020204" pitchFamily="34" charset="0"/>
              </a:rPr>
              <a:t> </a:t>
            </a:r>
            <a:endParaRPr lang="en-US" sz="1800" dirty="0">
              <a:solidFill>
                <a:srgbClr val="2C2C2C"/>
              </a:solidFill>
              <a:effectLst/>
              <a:latin typeface="Arial" panose="020B0604020202020204" pitchFamily="34" charset="0"/>
              <a:ea typeface="Arial" panose="020B0604020202020204" pitchFamily="34" charset="0"/>
              <a:cs typeface="Open Sans" panose="020B0606030504020204" pitchFamily="34" charset="0"/>
            </a:endParaRPr>
          </a:p>
        </p:txBody>
      </p:sp>
    </p:spTree>
    <p:extLst>
      <p:ext uri="{BB962C8B-B14F-4D97-AF65-F5344CB8AC3E}">
        <p14:creationId xmlns:p14="http://schemas.microsoft.com/office/powerpoint/2010/main" val="111353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start </a:t>
            </a:r>
            <a:r>
              <a:rPr lang="en-US" dirty="0" err="1"/>
              <a:t>MetaSearch</a:t>
            </a:r>
            <a:r>
              <a:rPr lang="en-US" dirty="0"/>
              <a:t>, click the icon or select Web ► </a:t>
            </a:r>
            <a:r>
              <a:rPr lang="en-US" dirty="0" err="1"/>
              <a:t>MetaSearch</a:t>
            </a:r>
            <a:r>
              <a:rPr lang="en-US" dirty="0"/>
              <a:t> ► </a:t>
            </a:r>
            <a:r>
              <a:rPr lang="en-US" dirty="0" err="1"/>
              <a:t>MetaSearch</a:t>
            </a:r>
            <a:r>
              <a:rPr lang="en-US" dirty="0"/>
              <a:t> via the QGIS main menu. The </a:t>
            </a:r>
            <a:r>
              <a:rPr lang="en-US" dirty="0" err="1"/>
              <a:t>MetaSearch</a:t>
            </a:r>
            <a:r>
              <a:rPr lang="en-US" dirty="0"/>
              <a:t> dialog will appear. The main GUI consists of three tabs: Services, Search and Settings.</a:t>
            </a:r>
          </a:p>
          <a:p>
            <a:endParaRPr lang="en-US" dirty="0"/>
          </a:p>
          <a:p>
            <a:r>
              <a:rPr lang="en-US" dirty="0"/>
              <a:t>The Services tab allows the user to manage all available catalogue services. </a:t>
            </a:r>
            <a:r>
              <a:rPr lang="en-US" dirty="0" err="1"/>
              <a:t>MetaSearch</a:t>
            </a:r>
            <a:r>
              <a:rPr lang="en-US" dirty="0"/>
              <a:t> provides a default list of Catalog Services, which can be added by pressing the Add Default Services button.</a:t>
            </a:r>
          </a:p>
          <a:p>
            <a:r>
              <a:rPr lang="en-US" dirty="0"/>
              <a:t>To find all listed Catalog Service entries, click the dropdown select box.</a:t>
            </a:r>
          </a:p>
          <a:p>
            <a:endParaRPr lang="en-US"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8</a:t>
            </a:fld>
            <a:endParaRPr lang="en-US"/>
          </a:p>
        </p:txBody>
      </p:sp>
    </p:spTree>
    <p:extLst>
      <p:ext uri="{BB962C8B-B14F-4D97-AF65-F5344CB8AC3E}">
        <p14:creationId xmlns:p14="http://schemas.microsoft.com/office/powerpoint/2010/main" val="3104623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t>The Search tab allows the user to query Catalog Services for data and services, set various search parameters and view results.</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You can enter Keywords to start your search or l</a:t>
            </a:r>
            <a:r>
              <a:rPr lang="en-US" sz="1800" dirty="0">
                <a:latin typeface="+mn-lt"/>
              </a:rPr>
              <a:t>eave empty the search bar and click on search</a:t>
            </a:r>
            <a:r>
              <a:rPr lang="en-US" sz="1800" dirty="0"/>
              <a:t> </a:t>
            </a:r>
            <a:r>
              <a:rPr lang="en-US" sz="1800" dirty="0">
                <a:latin typeface="+mn-lt"/>
              </a:rPr>
              <a:t>to see all the available datasets on the portal</a:t>
            </a:r>
            <a:endParaRPr lang="en-US" sz="1800" dirty="0"/>
          </a:p>
          <a:p>
            <a:endParaRPr lang="en-US" sz="1800" dirty="0"/>
          </a:p>
          <a:p>
            <a:r>
              <a:rPr lang="en-US" sz="1800" dirty="0"/>
              <a:t>Select the Catalog Service in which you wish to perform the query against;</a:t>
            </a:r>
          </a:p>
          <a:p>
            <a:endParaRPr lang="en-US" sz="1800" dirty="0"/>
          </a:p>
          <a:p>
            <a:r>
              <a:rPr lang="en-US" sz="1800" dirty="0"/>
              <a:t>You can use the b</a:t>
            </a:r>
            <a:r>
              <a:rPr lang="en-US" sz="1800" b="1" dirty="0"/>
              <a:t>ounding box to limit or filter </a:t>
            </a:r>
            <a:r>
              <a:rPr lang="en-US" sz="1800" dirty="0">
                <a:latin typeface="+mn-lt"/>
              </a:rPr>
              <a:t>data on a</a:t>
            </a:r>
            <a:r>
              <a:rPr lang="en-US" sz="1800" dirty="0"/>
              <a:t> spatial </a:t>
            </a:r>
            <a:r>
              <a:rPr lang="en-US" sz="1800" dirty="0">
                <a:latin typeface="+mn-lt"/>
              </a:rPr>
              <a:t>area </a:t>
            </a:r>
            <a:r>
              <a:rPr lang="en-US" sz="1800" dirty="0"/>
              <a:t>of interest and</a:t>
            </a:r>
            <a:r>
              <a:rPr lang="en-US" sz="1800" dirty="0">
                <a:latin typeface="+mn-lt"/>
              </a:rPr>
              <a:t> change the map coverage according to the visible area on which your QGIS project is focused with a click on “map extent”</a:t>
            </a:r>
            <a:r>
              <a:rPr lang="en-US" sz="1800" dirty="0"/>
              <a:t>(you can enter the values manually) or If you prefer to do a global search, Click on “Set Global”.</a:t>
            </a:r>
            <a:endParaRPr lang="en-GB" sz="1800" dirty="0">
              <a:solidFill>
                <a:srgbClr val="2C2C2C"/>
              </a:solidFill>
              <a:effectLst/>
              <a:latin typeface="Arial" panose="020B0604020202020204" pitchFamily="34" charset="0"/>
              <a:ea typeface="Arial" panose="020B0604020202020204" pitchFamily="34" charset="0"/>
              <a:cs typeface="Arial" panose="020B0604020202020204" pitchFamily="34" charset="0"/>
            </a:endParaRPr>
          </a:p>
          <a:p>
            <a:pPr marL="0" marR="0" algn="just">
              <a:lnSpc>
                <a:spcPct val="110000"/>
              </a:lnSpc>
              <a:spcBef>
                <a:spcPts val="0"/>
              </a:spcBef>
              <a:spcAft>
                <a:spcPts val="0"/>
              </a:spcAft>
            </a:pPr>
            <a:endParaRPr lang="en-GB" sz="1800" dirty="0">
              <a:solidFill>
                <a:srgbClr val="2C2C2C"/>
              </a:solidFill>
              <a:effectLst/>
              <a:latin typeface="Arial" panose="020B0604020202020204" pitchFamily="34" charset="0"/>
              <a:ea typeface="Arial" panose="020B0604020202020204" pitchFamily="34" charset="0"/>
              <a:cs typeface="Arial" panose="020B0604020202020204" pitchFamily="34" charset="0"/>
            </a:endParaRPr>
          </a:p>
          <a:p>
            <a:pPr marL="0" marR="0" algn="just">
              <a:lnSpc>
                <a:spcPct val="110000"/>
              </a:lnSpc>
              <a:spcBef>
                <a:spcPts val="0"/>
              </a:spcBef>
              <a:spcAft>
                <a:spcPts val="0"/>
              </a:spcAft>
            </a:pPr>
            <a:r>
              <a:rPr lang="en-GB" sz="1800" dirty="0">
                <a:solidFill>
                  <a:srgbClr val="2C2C2C"/>
                </a:solidFill>
                <a:effectLst/>
                <a:latin typeface="Arial" panose="020B0604020202020204" pitchFamily="34" charset="0"/>
                <a:ea typeface="Arial" panose="020B0604020202020204" pitchFamily="34" charset="0"/>
                <a:cs typeface="Arial" panose="020B0604020202020204" pitchFamily="34" charset="0"/>
              </a:rPr>
              <a:t> </a:t>
            </a:r>
            <a:endParaRPr lang="en-US" sz="1200" dirty="0"/>
          </a:p>
          <a:p>
            <a:r>
              <a:rPr lang="en-US" sz="1200" dirty="0"/>
              <a:t>To give you an example, if we search for Leuven, it will be possible to open the metadata of the dataset by doing a double click. This information is the same that is displayed in GeoNetwork or CKAN. In this case, CKAN as we were redirected directly to the catalogue containing the link to download the dataset.</a:t>
            </a:r>
          </a:p>
          <a:p>
            <a:endParaRPr lang="en-US" sz="1200" dirty="0"/>
          </a:p>
          <a:p>
            <a:endParaRPr lang="en-US" sz="1200" dirty="0"/>
          </a:p>
          <a:p>
            <a:endParaRPr lang="en-US" sz="1200"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9</a:t>
            </a:fld>
            <a:endParaRPr lang="en-US"/>
          </a:p>
        </p:txBody>
      </p:sp>
    </p:spTree>
    <p:extLst>
      <p:ext uri="{BB962C8B-B14F-4D97-AF65-F5344CB8AC3E}">
        <p14:creationId xmlns:p14="http://schemas.microsoft.com/office/powerpoint/2010/main" val="633656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dirty="0"/>
              <a:t>To give you an example, when searching for Leuven, the metadata of the dataset can be consulted by doing a double click. </a:t>
            </a:r>
          </a:p>
          <a:p>
            <a:endParaRPr lang="en-US" sz="1200" dirty="0"/>
          </a:p>
          <a:p>
            <a:r>
              <a:rPr lang="en-US" sz="1200" dirty="0"/>
              <a:t>This information is the same that is displayed in GeoNetwork or CKAN. </a:t>
            </a:r>
          </a:p>
          <a:p>
            <a:r>
              <a:rPr lang="en-US" sz="1200" dirty="0"/>
              <a:t>In this case, CKAN, since we were redirected directly to the catalogue containing the link to download the dataset. </a:t>
            </a:r>
          </a:p>
          <a:p>
            <a:endParaRPr lang="en-US" sz="1200" dirty="0"/>
          </a:p>
          <a:p>
            <a:r>
              <a:rPr lang="en-US" sz="1200" dirty="0"/>
              <a:t>There are different ways to load a dataset. </a:t>
            </a:r>
          </a:p>
          <a:p>
            <a:endParaRPr lang="en-US" sz="1200" dirty="0"/>
          </a:p>
        </p:txBody>
      </p:sp>
      <p:sp>
        <p:nvSpPr>
          <p:cNvPr id="4" name="Espace réservé du numéro de diapositive 3"/>
          <p:cNvSpPr>
            <a:spLocks noGrp="1"/>
          </p:cNvSpPr>
          <p:nvPr>
            <p:ph type="sldNum" sz="quarter" idx="5"/>
          </p:nvPr>
        </p:nvSpPr>
        <p:spPr/>
        <p:txBody>
          <a:bodyPr/>
          <a:lstStyle/>
          <a:p>
            <a:fld id="{9D404AEE-26BA-4691-ACD1-054206C1694A}" type="slidenum">
              <a:rPr lang="en-US" smtClean="0"/>
              <a:t>10</a:t>
            </a:fld>
            <a:endParaRPr lang="en-US"/>
          </a:p>
        </p:txBody>
      </p:sp>
    </p:spTree>
    <p:extLst>
      <p:ext uri="{BB962C8B-B14F-4D97-AF65-F5344CB8AC3E}">
        <p14:creationId xmlns:p14="http://schemas.microsoft.com/office/powerpoint/2010/main" val="1302469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rcRect/>
          <a:stretch/>
        </p:blipFill>
        <p:spPr>
          <a:xfrm>
            <a:off x="656" y="3795"/>
            <a:ext cx="12190686" cy="6850410"/>
          </a:xfrm>
          <a:prstGeom prst="rect">
            <a:avLst/>
          </a:prstGeom>
        </p:spPr>
      </p:pic>
      <p:sp>
        <p:nvSpPr>
          <p:cNvPr id="2" name="Title 1"/>
          <p:cNvSpPr>
            <a:spLocks noGrp="1"/>
          </p:cNvSpPr>
          <p:nvPr>
            <p:ph type="ctrTitle"/>
          </p:nvPr>
        </p:nvSpPr>
        <p:spPr>
          <a:xfrm>
            <a:off x="1524000" y="3120571"/>
            <a:ext cx="9144000" cy="1320800"/>
          </a:xfrm>
        </p:spPr>
        <p:txBody>
          <a:bodyPr anchor="t">
            <a:normAutofit/>
          </a:bodyPr>
          <a:lstStyle>
            <a:lvl1pPr algn="ctr">
              <a:defRPr sz="4100" b="1" i="0" baseline="0">
                <a:solidFill>
                  <a:schemeClr val="tx1"/>
                </a:solidFill>
                <a:latin typeface="Arial Black" panose="020B0604020202020204" pitchFamily="34" charset="0"/>
                <a:cs typeface="Arial Black"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4668253"/>
            <a:ext cx="9144000" cy="783154"/>
          </a:xfrm>
        </p:spPr>
        <p:txBody>
          <a:bodyPr>
            <a:normAutofit/>
          </a:bodyPr>
          <a:lstStyle>
            <a:lvl1pPr marL="0" indent="0" algn="ctr">
              <a:lnSpc>
                <a:spcPts val="1600"/>
              </a:lnSpc>
              <a:buNone/>
              <a:defRPr sz="2100" b="1" baseline="0">
                <a:latin typeface="Arial" panose="020B060402020202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p:blipFill>
        <p:spPr>
          <a:xfrm>
            <a:off x="9844541" y="5720887"/>
            <a:ext cx="2142525" cy="863843"/>
          </a:xfrm>
          <a:prstGeom prst="rect">
            <a:avLst/>
          </a:prstGeom>
        </p:spPr>
      </p:pic>
      <p:sp>
        <p:nvSpPr>
          <p:cNvPr id="4" name="ZoneTexte 3">
            <a:extLst>
              <a:ext uri="{FF2B5EF4-FFF2-40B4-BE49-F238E27FC236}">
                <a16:creationId xmlns:a16="http://schemas.microsoft.com/office/drawing/2014/main" id="{2B85454C-A2FA-7348-801F-51FD60C7F941}"/>
              </a:ext>
            </a:extLst>
          </p:cNvPr>
          <p:cNvSpPr txBox="1"/>
          <p:nvPr userDrawn="1"/>
        </p:nvSpPr>
        <p:spPr>
          <a:xfrm>
            <a:off x="307991" y="5998918"/>
            <a:ext cx="1505414" cy="307777"/>
          </a:xfrm>
          <a:prstGeom prst="rect">
            <a:avLst/>
          </a:prstGeom>
          <a:noFill/>
        </p:spPr>
        <p:txBody>
          <a:bodyPr wrap="square" rtlCol="0">
            <a:spAutoFit/>
          </a:bodyPr>
          <a:lstStyle/>
          <a:p>
            <a:r>
              <a:rPr lang="fr-FR" sz="1400" dirty="0" err="1">
                <a:solidFill>
                  <a:schemeClr val="tx1"/>
                </a:solidFill>
              </a:rPr>
              <a:t>mobidatalab.eu</a:t>
            </a:r>
            <a:endParaRPr lang="fr-FR" sz="1400" dirty="0">
              <a:solidFill>
                <a:schemeClr val="tx1"/>
              </a:solidFill>
            </a:endParaRPr>
          </a:p>
        </p:txBody>
      </p:sp>
    </p:spTree>
    <p:extLst>
      <p:ext uri="{BB962C8B-B14F-4D97-AF65-F5344CB8AC3E}">
        <p14:creationId xmlns:p14="http://schemas.microsoft.com/office/powerpoint/2010/main" val="3331204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6630" y="365125"/>
            <a:ext cx="10208758"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630" y="1681163"/>
            <a:ext cx="485094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146630" y="2505075"/>
            <a:ext cx="4850945"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8228" y="1681163"/>
            <a:ext cx="502715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8228" y="2505075"/>
            <a:ext cx="5027159"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Espace réservé du pied de page 6">
            <a:extLst>
              <a:ext uri="{FF2B5EF4-FFF2-40B4-BE49-F238E27FC236}">
                <a16:creationId xmlns:a16="http://schemas.microsoft.com/office/drawing/2014/main" id="{740685F3-E078-0B46-B736-78B814034A63}"/>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1062449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box">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718629" y="1190171"/>
            <a:ext cx="5283200" cy="516708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1306286" y="3062514"/>
            <a:ext cx="3788228" cy="2249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p:cNvSpPr>
            <a:spLocks noGrp="1"/>
          </p:cNvSpPr>
          <p:nvPr>
            <p:ph type="body" sz="quarter" idx="11" hasCustomPrompt="1"/>
          </p:nvPr>
        </p:nvSpPr>
        <p:spPr>
          <a:xfrm>
            <a:off x="1566863" y="3381375"/>
            <a:ext cx="3222625" cy="1554163"/>
          </a:xfrm>
        </p:spPr>
        <p:txBody>
          <a:bodyPr anchor="ctr"/>
          <a:lstStyle>
            <a:lvl1pPr>
              <a:lnSpc>
                <a:spcPts val="2800"/>
              </a:lnSpc>
              <a:defRPr b="1">
                <a:solidFill>
                  <a:schemeClr val="bg1"/>
                </a:solidFill>
              </a:defRPr>
            </a:lvl1pPr>
            <a:lvl2pPr>
              <a:lnSpc>
                <a:spcPts val="2500"/>
              </a:lnSpc>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EDIT MASTER TEXT STYLES</a:t>
            </a:r>
          </a:p>
        </p:txBody>
      </p:sp>
      <p:sp>
        <p:nvSpPr>
          <p:cNvPr id="5" name="Rectangle 4"/>
          <p:cNvSpPr/>
          <p:nvPr userDrawn="1"/>
        </p:nvSpPr>
        <p:spPr>
          <a:xfrm>
            <a:off x="1306286" y="3062514"/>
            <a:ext cx="3788228" cy="224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B94896C5-CE04-7F4C-8B3B-AFAE691132A8}"/>
              </a:ext>
            </a:extLst>
          </p:cNvPr>
          <p:cNvSpPr txBox="1"/>
          <p:nvPr userDrawn="1"/>
        </p:nvSpPr>
        <p:spPr>
          <a:xfrm>
            <a:off x="5399773" y="789272"/>
            <a:ext cx="184731" cy="369332"/>
          </a:xfrm>
          <a:prstGeom prst="rect">
            <a:avLst/>
          </a:prstGeom>
          <a:noFill/>
        </p:spPr>
        <p:txBody>
          <a:bodyPr wrap="none" rtlCol="0">
            <a:spAutoFit/>
          </a:bodyPr>
          <a:lstStyle/>
          <a:p>
            <a:endParaRPr lang="fr-FR" dirty="0"/>
          </a:p>
        </p:txBody>
      </p:sp>
      <p:sp>
        <p:nvSpPr>
          <p:cNvPr id="8" name="Rectangle 7">
            <a:extLst>
              <a:ext uri="{FF2B5EF4-FFF2-40B4-BE49-F238E27FC236}">
                <a16:creationId xmlns:a16="http://schemas.microsoft.com/office/drawing/2014/main" id="{0126A85C-D796-7142-A081-6DA7746FB177}"/>
              </a:ext>
            </a:extLst>
          </p:cNvPr>
          <p:cNvSpPr/>
          <p:nvPr userDrawn="1"/>
        </p:nvSpPr>
        <p:spPr>
          <a:xfrm>
            <a:off x="1306286" y="2270417"/>
            <a:ext cx="3788228" cy="6343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pied de page 2">
            <a:extLst>
              <a:ext uri="{FF2B5EF4-FFF2-40B4-BE49-F238E27FC236}">
                <a16:creationId xmlns:a16="http://schemas.microsoft.com/office/drawing/2014/main" id="{E02A6498-96E3-4B45-B2AD-EC520FC15BB9}"/>
              </a:ext>
            </a:extLst>
          </p:cNvPr>
          <p:cNvSpPr>
            <a:spLocks noGrp="1"/>
          </p:cNvSpPr>
          <p:nvPr>
            <p:ph type="ftr" sz="quarter" idx="12"/>
          </p:nvPr>
        </p:nvSpPr>
        <p:spPr/>
        <p:txBody>
          <a:bodyPr/>
          <a:lstStyle/>
          <a:p>
            <a:endParaRPr lang="fr-FR" dirty="0"/>
          </a:p>
        </p:txBody>
      </p:sp>
    </p:spTree>
    <p:extLst>
      <p:ext uri="{BB962C8B-B14F-4D97-AF65-F5344CB8AC3E}">
        <p14:creationId xmlns:p14="http://schemas.microsoft.com/office/powerpoint/2010/main" val="2214352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95425" y="1887538"/>
            <a:ext cx="5080000" cy="34829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Espace réservé du pied de page 1">
            <a:extLst>
              <a:ext uri="{FF2B5EF4-FFF2-40B4-BE49-F238E27FC236}">
                <a16:creationId xmlns:a16="http://schemas.microsoft.com/office/drawing/2014/main" id="{BAF3006A-926B-A241-BF01-D3631EB5AA68}"/>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209578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5657" y="457200"/>
            <a:ext cx="359636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5657" y="2057400"/>
            <a:ext cx="359636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Espace réservé du pied de page 4">
            <a:extLst>
              <a:ext uri="{FF2B5EF4-FFF2-40B4-BE49-F238E27FC236}">
                <a16:creationId xmlns:a16="http://schemas.microsoft.com/office/drawing/2014/main" id="{C8314B2B-467D-CC44-B9DF-7C01D456CAD1}"/>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2927148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61143" y="457200"/>
            <a:ext cx="3610882"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61143" y="2057400"/>
            <a:ext cx="3610882"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Espace réservé du pied de page 4">
            <a:extLst>
              <a:ext uri="{FF2B5EF4-FFF2-40B4-BE49-F238E27FC236}">
                <a16:creationId xmlns:a16="http://schemas.microsoft.com/office/drawing/2014/main" id="{D31A5948-DC84-704E-B647-79DBB96901A4}"/>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2527698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Espace réservé du pied de page 3">
            <a:extLst>
              <a:ext uri="{FF2B5EF4-FFF2-40B4-BE49-F238E27FC236}">
                <a16:creationId xmlns:a16="http://schemas.microsoft.com/office/drawing/2014/main" id="{F8D3EA68-68B2-2E4A-ADC2-7E2680B8270C}"/>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1518358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Espace réservé du pied de page 3">
            <a:extLst>
              <a:ext uri="{FF2B5EF4-FFF2-40B4-BE49-F238E27FC236}">
                <a16:creationId xmlns:a16="http://schemas.microsoft.com/office/drawing/2014/main" id="{BA981C52-F1D5-CE4D-ADE7-F223A51D9F36}"/>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3506281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p:txBody>
          <a:bodyPr/>
          <a:lstStyle/>
          <a:p>
            <a:r>
              <a:rPr lang="en-US" dirty="0"/>
              <a:t>Click to edit Master title style</a:t>
            </a:r>
          </a:p>
        </p:txBody>
      </p:sp>
      <p:sp>
        <p:nvSpPr>
          <p:cNvPr id="2" name="Espace réservé du pied de page 1">
            <a:extLst>
              <a:ext uri="{FF2B5EF4-FFF2-40B4-BE49-F238E27FC236}">
                <a16:creationId xmlns:a16="http://schemas.microsoft.com/office/drawing/2014/main" id="{667227D9-FF48-6841-8368-CC38D2C5C5DC}"/>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19309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628" y="2815771"/>
            <a:ext cx="10207171" cy="3232602"/>
          </a:xfrm>
        </p:spPr>
        <p:txBody>
          <a:bodyPr/>
          <a:lstStyle>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p:txBody>
          <a:bodyPr/>
          <a:lstStyle>
            <a:lvl1pPr marL="176400" indent="-226800">
              <a:buFontTx/>
              <a:buBlip>
                <a:blip r:embed="rId2"/>
              </a:buBlip>
              <a:defRPr/>
            </a:lvl1pPr>
          </a:lstStyle>
          <a:p>
            <a:r>
              <a:rPr lang="en-US" dirty="0"/>
              <a:t>Click to edit Master title style</a:t>
            </a:r>
          </a:p>
        </p:txBody>
      </p:sp>
      <p:sp>
        <p:nvSpPr>
          <p:cNvPr id="5" name="Text Placeholder 2"/>
          <p:cNvSpPr>
            <a:spLocks noGrp="1"/>
          </p:cNvSpPr>
          <p:nvPr>
            <p:ph type="body" idx="10" hasCustomPrompt="1"/>
          </p:nvPr>
        </p:nvSpPr>
        <p:spPr>
          <a:xfrm>
            <a:off x="1146628" y="1748179"/>
            <a:ext cx="10200822" cy="476022"/>
          </a:xfrm>
        </p:spPr>
        <p:txBody>
          <a:bodyPr>
            <a:normAutofit/>
          </a:bodyPr>
          <a:lstStyle>
            <a:lvl1pPr marL="0" indent="0">
              <a:lnSpc>
                <a:spcPts val="2100"/>
              </a:lnSpc>
              <a:buNone/>
              <a:defRPr sz="17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 name="Espace réservé du pied de page 1">
            <a:extLst>
              <a:ext uri="{FF2B5EF4-FFF2-40B4-BE49-F238E27FC236}">
                <a16:creationId xmlns:a16="http://schemas.microsoft.com/office/drawing/2014/main" id="{F85829BC-0AE6-084B-83D7-5145B2BDF620}"/>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3646679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hit icon 01">
    <p:spTree>
      <p:nvGrpSpPr>
        <p:cNvPr id="1" name=""/>
        <p:cNvGrpSpPr/>
        <p:nvPr/>
      </p:nvGrpSpPr>
      <p:grpSpPr>
        <a:xfrm>
          <a:off x="0" y="0"/>
          <a:ext cx="0" cy="0"/>
          <a:chOff x="0" y="0"/>
          <a:chExt cx="0" cy="0"/>
        </a:xfrm>
      </p:grpSpPr>
      <p:sp>
        <p:nvSpPr>
          <p:cNvPr id="8" name="Title 7"/>
          <p:cNvSpPr>
            <a:spLocks noGrp="1"/>
          </p:cNvSpPr>
          <p:nvPr>
            <p:ph type="title"/>
          </p:nvPr>
        </p:nvSpPr>
        <p:spPr>
          <a:xfrm>
            <a:off x="1132114" y="1839686"/>
            <a:ext cx="4965411" cy="2293558"/>
          </a:xfrm>
        </p:spPr>
        <p:txBody>
          <a:bodyPr>
            <a:normAutofit/>
          </a:bodyPr>
          <a:lstStyle>
            <a:lvl1pPr marL="176400" indent="-226800">
              <a:buFontTx/>
              <a:buBlip>
                <a:blip r:embed="rId2"/>
              </a:buBlip>
              <a:defRPr sz="4800"/>
            </a:lvl1pPr>
          </a:lstStyle>
          <a:p>
            <a:r>
              <a:rPr lang="en-US" dirty="0"/>
              <a:t>Click to edit Master title style</a:t>
            </a:r>
          </a:p>
        </p:txBody>
      </p:sp>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7526" y="1585538"/>
            <a:ext cx="5084072" cy="2757781"/>
          </a:xfrm>
          <a:prstGeom prst="rect">
            <a:avLst/>
          </a:prstGeom>
        </p:spPr>
      </p:pic>
      <p:sp>
        <p:nvSpPr>
          <p:cNvPr id="2" name="Espace réservé du pied de page 1">
            <a:extLst>
              <a:ext uri="{FF2B5EF4-FFF2-40B4-BE49-F238E27FC236}">
                <a16:creationId xmlns:a16="http://schemas.microsoft.com/office/drawing/2014/main" id="{0CE9939F-EA30-E34B-8DD7-DA2FC23D2B8B}"/>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207447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600">
                <a:solidFill>
                  <a:srgbClr val="2C2C2C"/>
                </a:solidFill>
                <a:latin typeface="+mn-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p:txBody>
          <a:bodyPr/>
          <a:lstStyle/>
          <a:p>
            <a:r>
              <a:rPr lang="en-US" dirty="0"/>
              <a:t>Click to edit Master title style</a:t>
            </a:r>
          </a:p>
        </p:txBody>
      </p:sp>
      <p:sp>
        <p:nvSpPr>
          <p:cNvPr id="2" name="Espace réservé du pied de page 1">
            <a:extLst>
              <a:ext uri="{FF2B5EF4-FFF2-40B4-BE49-F238E27FC236}">
                <a16:creationId xmlns:a16="http://schemas.microsoft.com/office/drawing/2014/main" id="{8266B499-6FAC-5043-BEA4-B62106C5329E}"/>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3014774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 slide whit 02">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7526" y="1585538"/>
            <a:ext cx="5084072" cy="2757781"/>
          </a:xfrm>
          <a:prstGeom prst="rect">
            <a:avLst/>
          </a:prstGeom>
        </p:spPr>
      </p:pic>
      <p:sp>
        <p:nvSpPr>
          <p:cNvPr id="11" name="Title 7"/>
          <p:cNvSpPr>
            <a:spLocks noGrp="1"/>
          </p:cNvSpPr>
          <p:nvPr>
            <p:ph type="title"/>
          </p:nvPr>
        </p:nvSpPr>
        <p:spPr>
          <a:xfrm>
            <a:off x="1132114" y="1839686"/>
            <a:ext cx="4965411" cy="2293558"/>
          </a:xfrm>
        </p:spPr>
        <p:txBody>
          <a:bodyPr>
            <a:normAutofit/>
          </a:bodyPr>
          <a:lstStyle>
            <a:lvl1pPr marL="176400" indent="-226800">
              <a:buFontTx/>
              <a:buBlip>
                <a:blip r:embed="rId3"/>
              </a:buBlip>
              <a:defRPr sz="4800"/>
            </a:lvl1pPr>
          </a:lstStyle>
          <a:p>
            <a:r>
              <a:rPr lang="en-US" dirty="0"/>
              <a:t>Click to edit Master title style</a:t>
            </a:r>
          </a:p>
        </p:txBody>
      </p:sp>
      <p:sp>
        <p:nvSpPr>
          <p:cNvPr id="2" name="Espace réservé du pied de page 1">
            <a:extLst>
              <a:ext uri="{FF2B5EF4-FFF2-40B4-BE49-F238E27FC236}">
                <a16:creationId xmlns:a16="http://schemas.microsoft.com/office/drawing/2014/main" id="{730BD614-7F2E-3540-A22C-2A29FE42C445}"/>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1401774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vider slide whit 03">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7526" y="1585538"/>
            <a:ext cx="5084072" cy="2757781"/>
          </a:xfrm>
          <a:prstGeom prst="rect">
            <a:avLst/>
          </a:prstGeom>
        </p:spPr>
      </p:pic>
      <p:sp>
        <p:nvSpPr>
          <p:cNvPr id="11" name="Title 7"/>
          <p:cNvSpPr>
            <a:spLocks noGrp="1"/>
          </p:cNvSpPr>
          <p:nvPr>
            <p:ph type="title"/>
          </p:nvPr>
        </p:nvSpPr>
        <p:spPr>
          <a:xfrm>
            <a:off x="1132114" y="1839686"/>
            <a:ext cx="4965411" cy="2293558"/>
          </a:xfrm>
        </p:spPr>
        <p:txBody>
          <a:bodyPr>
            <a:normAutofit/>
          </a:bodyPr>
          <a:lstStyle>
            <a:lvl1pPr marL="176400" indent="-226800">
              <a:buFontTx/>
              <a:buBlip>
                <a:blip r:embed="rId3"/>
              </a:buBlip>
              <a:defRPr sz="4800"/>
            </a:lvl1pPr>
          </a:lstStyle>
          <a:p>
            <a:r>
              <a:rPr lang="en-US" dirty="0"/>
              <a:t>Click to edit Master title style</a:t>
            </a:r>
          </a:p>
        </p:txBody>
      </p:sp>
      <p:sp>
        <p:nvSpPr>
          <p:cNvPr id="2" name="Espace réservé du pied de page 1">
            <a:extLst>
              <a:ext uri="{FF2B5EF4-FFF2-40B4-BE49-F238E27FC236}">
                <a16:creationId xmlns:a16="http://schemas.microsoft.com/office/drawing/2014/main" id="{28065B47-FF27-AA45-B082-99841B72126F}"/>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1963889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6628" y="4589463"/>
            <a:ext cx="10200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itle 6"/>
          <p:cNvSpPr>
            <a:spLocks noGrp="1"/>
          </p:cNvSpPr>
          <p:nvPr>
            <p:ph type="title"/>
          </p:nvPr>
        </p:nvSpPr>
        <p:spPr/>
        <p:txBody>
          <a:bodyPr/>
          <a:lstStyle/>
          <a:p>
            <a:r>
              <a:rPr lang="en-US" dirty="0"/>
              <a:t>Click to edit Master title style</a:t>
            </a:r>
          </a:p>
        </p:txBody>
      </p:sp>
      <p:sp>
        <p:nvSpPr>
          <p:cNvPr id="2" name="Espace réservé du pied de page 1">
            <a:extLst>
              <a:ext uri="{FF2B5EF4-FFF2-40B4-BE49-F238E27FC236}">
                <a16:creationId xmlns:a16="http://schemas.microsoft.com/office/drawing/2014/main" id="{65F8C554-F0FF-6644-8079-3DC3898F9C49}"/>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1398922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184" y="4091"/>
            <a:ext cx="12190816" cy="6850483"/>
          </a:xfrm>
          <a:prstGeom prst="rect">
            <a:avLst/>
          </a:prstGeom>
        </p:spPr>
      </p:pic>
      <p:sp>
        <p:nvSpPr>
          <p:cNvPr id="3" name="Text Placeholder 2"/>
          <p:cNvSpPr>
            <a:spLocks noGrp="1"/>
          </p:cNvSpPr>
          <p:nvPr>
            <p:ph type="body" idx="1"/>
          </p:nvPr>
        </p:nvSpPr>
        <p:spPr>
          <a:xfrm>
            <a:off x="2431143" y="2818676"/>
            <a:ext cx="7329715" cy="718673"/>
          </a:xfrm>
        </p:spPr>
        <p:txBody>
          <a:bodyPr/>
          <a:lstStyle>
            <a:lvl1pPr marL="0" indent="0" algn="ctr">
              <a:buNone/>
              <a:defRPr sz="24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itle 6"/>
          <p:cNvSpPr>
            <a:spLocks noGrp="1"/>
          </p:cNvSpPr>
          <p:nvPr>
            <p:ph type="title" hasCustomPrompt="1"/>
          </p:nvPr>
        </p:nvSpPr>
        <p:spPr>
          <a:xfrm>
            <a:off x="798285" y="1271922"/>
            <a:ext cx="10207171" cy="1325563"/>
          </a:xfrm>
        </p:spPr>
        <p:txBody>
          <a:bodyPr>
            <a:normAutofit/>
          </a:bodyPr>
          <a:lstStyle>
            <a:lvl1pPr algn="ctr">
              <a:defRPr sz="5400"/>
            </a:lvl1pPr>
          </a:lstStyle>
          <a:p>
            <a:r>
              <a:rPr lang="en-US" dirty="0"/>
              <a:t>Thank you for listening</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262788" y="4433199"/>
            <a:ext cx="6551388" cy="199623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07301" y="4535815"/>
            <a:ext cx="2648650" cy="1067906"/>
          </a:xfrm>
          <a:prstGeom prst="rect">
            <a:avLst/>
          </a:prstGeom>
        </p:spPr>
      </p:pic>
      <p:sp>
        <p:nvSpPr>
          <p:cNvPr id="14" name="ZoneTexte 13">
            <a:extLst>
              <a:ext uri="{FF2B5EF4-FFF2-40B4-BE49-F238E27FC236}">
                <a16:creationId xmlns:a16="http://schemas.microsoft.com/office/drawing/2014/main" id="{4F494969-7ACE-AC4F-BC80-3084C0041C45}"/>
              </a:ext>
            </a:extLst>
          </p:cNvPr>
          <p:cNvSpPr txBox="1"/>
          <p:nvPr userDrawn="1"/>
        </p:nvSpPr>
        <p:spPr>
          <a:xfrm>
            <a:off x="807301" y="5536304"/>
            <a:ext cx="4355606" cy="8617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000" b="0" i="0" kern="1200" dirty="0">
                <a:solidFill>
                  <a:schemeClr val="tx1"/>
                </a:solidFill>
                <a:effectLst/>
                <a:latin typeface="Arial" panose="020B0604020202020204" pitchFamily="34" charset="0"/>
                <a:ea typeface="+mn-ea"/>
                <a:cs typeface="Arial" panose="020B0604020202020204" pitchFamily="34" charset="0"/>
              </a:rPr>
              <a:t>The content of this document reflects solely the views of its authors. The European Commission is not liable for any use that may be made of the information contained therein. The </a:t>
            </a:r>
            <a:r>
              <a:rPr lang="en-GB" sz="1000" b="0" i="0" kern="1200" dirty="0" err="1">
                <a:solidFill>
                  <a:schemeClr val="tx1"/>
                </a:solidFill>
                <a:effectLst/>
                <a:latin typeface="Arial" panose="020B0604020202020204" pitchFamily="34" charset="0"/>
                <a:ea typeface="+mn-ea"/>
                <a:cs typeface="Arial" panose="020B0604020202020204" pitchFamily="34" charset="0"/>
              </a:rPr>
              <a:t>MobiDataLab</a:t>
            </a:r>
            <a:r>
              <a:rPr lang="en-GB" sz="1000" b="0" i="0" kern="1200" dirty="0">
                <a:solidFill>
                  <a:schemeClr val="tx1"/>
                </a:solidFill>
                <a:effectLst/>
                <a:latin typeface="Arial" panose="020B0604020202020204" pitchFamily="34" charset="0"/>
                <a:ea typeface="+mn-ea"/>
                <a:cs typeface="Arial" panose="020B0604020202020204" pitchFamily="34" charset="0"/>
              </a:rPr>
              <a:t> consortium members shall have no liability for damages of any kind that may result from the use of these materials.</a:t>
            </a:r>
            <a:endParaRPr lang="fr-BE" sz="10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56716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xt box">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718629" y="1190171"/>
            <a:ext cx="5283200" cy="516708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1306286" y="2598057"/>
            <a:ext cx="3788228" cy="2249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p:cNvSpPr>
            <a:spLocks noGrp="1"/>
          </p:cNvSpPr>
          <p:nvPr>
            <p:ph type="body" sz="quarter" idx="11" hasCustomPrompt="1"/>
          </p:nvPr>
        </p:nvSpPr>
        <p:spPr>
          <a:xfrm>
            <a:off x="1566863" y="2916918"/>
            <a:ext cx="3222625" cy="1554163"/>
          </a:xfrm>
        </p:spPr>
        <p:txBody>
          <a:bodyPr anchor="ctr"/>
          <a:lstStyle>
            <a:lvl1pPr>
              <a:lnSpc>
                <a:spcPts val="2800"/>
              </a:lnSpc>
              <a:defRPr b="1">
                <a:solidFill>
                  <a:schemeClr val="bg1"/>
                </a:solidFill>
              </a:defRPr>
            </a:lvl1pPr>
            <a:lvl2pPr>
              <a:lnSpc>
                <a:spcPts val="2500"/>
              </a:lnSpc>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EDIT MASTER TEXT STYLES</a:t>
            </a:r>
          </a:p>
        </p:txBody>
      </p:sp>
      <p:sp>
        <p:nvSpPr>
          <p:cNvPr id="2" name="Espace réservé du pied de page 1">
            <a:extLst>
              <a:ext uri="{FF2B5EF4-FFF2-40B4-BE49-F238E27FC236}">
                <a16:creationId xmlns:a16="http://schemas.microsoft.com/office/drawing/2014/main" id="{A15C4B95-5D5F-BD4C-9999-A3A22C768304}"/>
              </a:ext>
            </a:extLst>
          </p:cNvPr>
          <p:cNvSpPr>
            <a:spLocks noGrp="1"/>
          </p:cNvSpPr>
          <p:nvPr>
            <p:ph type="ftr" sz="quarter" idx="12"/>
          </p:nvPr>
        </p:nvSpPr>
        <p:spPr/>
        <p:txBody>
          <a:bodyPr/>
          <a:lstStyle/>
          <a:p>
            <a:endParaRPr lang="fr-FR" dirty="0"/>
          </a:p>
        </p:txBody>
      </p:sp>
    </p:spTree>
    <p:extLst>
      <p:ext uri="{BB962C8B-B14F-4D97-AF65-F5344CB8AC3E}">
        <p14:creationId xmlns:p14="http://schemas.microsoft.com/office/powerpoint/2010/main" val="23477867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95425" y="1887538"/>
            <a:ext cx="5080000" cy="34829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Espace réservé du pied de page 1">
            <a:extLst>
              <a:ext uri="{FF2B5EF4-FFF2-40B4-BE49-F238E27FC236}">
                <a16:creationId xmlns:a16="http://schemas.microsoft.com/office/drawing/2014/main" id="{FAFCE3E3-4763-1B49-83F6-7797AE53DBEE}"/>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18238373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rcRect/>
          <a:stretch/>
        </p:blipFill>
        <p:spPr>
          <a:xfrm>
            <a:off x="656" y="3795"/>
            <a:ext cx="12190686" cy="6850410"/>
          </a:xfrm>
          <a:prstGeom prst="rect">
            <a:avLst/>
          </a:prstGeom>
        </p:spPr>
      </p:pic>
      <p:sp>
        <p:nvSpPr>
          <p:cNvPr id="2" name="Title 1"/>
          <p:cNvSpPr>
            <a:spLocks noGrp="1"/>
          </p:cNvSpPr>
          <p:nvPr>
            <p:ph type="ctrTitle"/>
          </p:nvPr>
        </p:nvSpPr>
        <p:spPr>
          <a:xfrm>
            <a:off x="1524000" y="3120571"/>
            <a:ext cx="9144000" cy="1320800"/>
          </a:xfrm>
        </p:spPr>
        <p:txBody>
          <a:bodyPr anchor="t">
            <a:normAutofit/>
          </a:bodyPr>
          <a:lstStyle>
            <a:lvl1pPr algn="ctr">
              <a:defRPr sz="4100" b="1" i="0" baseline="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524000" y="4668253"/>
            <a:ext cx="9144000" cy="783154"/>
          </a:xfrm>
        </p:spPr>
        <p:txBody>
          <a:bodyPr>
            <a:normAutofit/>
          </a:bodyPr>
          <a:lstStyle>
            <a:lvl1pPr marL="0" indent="0" algn="ctr">
              <a:lnSpc>
                <a:spcPts val="1600"/>
              </a:lnSpc>
              <a:buNone/>
              <a:defRPr sz="2100" b="1" baseline="0">
                <a:latin typeface="Arial" panose="020B060402020202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ZoneTexte 3">
            <a:extLst>
              <a:ext uri="{FF2B5EF4-FFF2-40B4-BE49-F238E27FC236}">
                <a16:creationId xmlns:a16="http://schemas.microsoft.com/office/drawing/2014/main" id="{2B85454C-A2FA-7348-801F-51FD60C7F941}"/>
              </a:ext>
            </a:extLst>
          </p:cNvPr>
          <p:cNvSpPr txBox="1"/>
          <p:nvPr userDrawn="1"/>
        </p:nvSpPr>
        <p:spPr>
          <a:xfrm>
            <a:off x="307991" y="5998918"/>
            <a:ext cx="1505414" cy="307777"/>
          </a:xfrm>
          <a:prstGeom prst="rect">
            <a:avLst/>
          </a:prstGeom>
          <a:noFill/>
        </p:spPr>
        <p:txBody>
          <a:bodyPr wrap="square" rtlCol="0">
            <a:spAutoFit/>
          </a:bodyPr>
          <a:lstStyle/>
          <a:p>
            <a:r>
              <a:rPr lang="fr-FR" sz="1400" err="1">
                <a:solidFill>
                  <a:schemeClr val="tx1"/>
                </a:solidFill>
              </a:rPr>
              <a:t>mobidatalab.eu</a:t>
            </a:r>
            <a:endParaRPr lang="fr-FR" sz="1400">
              <a:solidFill>
                <a:schemeClr val="tx1"/>
              </a:solidFill>
            </a:endParaRPr>
          </a:p>
        </p:txBody>
      </p:sp>
      <p:sp>
        <p:nvSpPr>
          <p:cNvPr id="8" name="Ellipse 7">
            <a:extLst>
              <a:ext uri="{FF2B5EF4-FFF2-40B4-BE49-F238E27FC236}">
                <a16:creationId xmlns:a16="http://schemas.microsoft.com/office/drawing/2014/main" id="{45593E7E-8FD6-4B59-9CB2-01EEFE927CD9}"/>
              </a:ext>
            </a:extLst>
          </p:cNvPr>
          <p:cNvSpPr/>
          <p:nvPr userDrawn="1"/>
        </p:nvSpPr>
        <p:spPr>
          <a:xfrm>
            <a:off x="11072692" y="5922077"/>
            <a:ext cx="95197" cy="153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Tableau 8"/>
          <p:cNvGraphicFramePr>
            <a:graphicFrameLocks noGrp="1"/>
          </p:cNvGraphicFramePr>
          <p:nvPr userDrawn="1">
            <p:extLst>
              <p:ext uri="{D42A27DB-BD31-4B8C-83A1-F6EECF244321}">
                <p14:modId xmlns:p14="http://schemas.microsoft.com/office/powerpoint/2010/main" val="1789198456"/>
              </p:ext>
            </p:extLst>
          </p:nvPr>
        </p:nvGraphicFramePr>
        <p:xfrm>
          <a:off x="9068752" y="5849495"/>
          <a:ext cx="2592070" cy="457200"/>
        </p:xfrm>
        <a:graphic>
          <a:graphicData uri="http://schemas.openxmlformats.org/drawingml/2006/table">
            <a:tbl>
              <a:tblPr firstRow="1" firstCol="1" bandRow="1">
                <a:tableStyleId>{5C22544A-7EE6-4342-B048-85BDC9FD1C3A}</a:tableStyleId>
              </a:tblPr>
              <a:tblGrid>
                <a:gridCol w="828040">
                  <a:extLst>
                    <a:ext uri="{9D8B030D-6E8A-4147-A177-3AD203B41FA5}">
                      <a16:colId xmlns:a16="http://schemas.microsoft.com/office/drawing/2014/main" val="20000"/>
                    </a:ext>
                  </a:extLst>
                </a:gridCol>
                <a:gridCol w="1764030">
                  <a:extLst>
                    <a:ext uri="{9D8B030D-6E8A-4147-A177-3AD203B41FA5}">
                      <a16:colId xmlns:a16="http://schemas.microsoft.com/office/drawing/2014/main" val="20001"/>
                    </a:ext>
                  </a:extLst>
                </a:gridCol>
              </a:tblGrid>
              <a:tr h="428625">
                <a:tc>
                  <a:txBody>
                    <a:bodyPr/>
                    <a:lstStyle/>
                    <a:p>
                      <a:pPr algn="r">
                        <a:spcAft>
                          <a:spcPts val="0"/>
                        </a:spcAft>
                      </a:pPr>
                      <a:endParaRPr lang="fr-FR" sz="1100">
                        <a:solidFill>
                          <a:srgbClr val="2C2C2C"/>
                        </a:solidFill>
                        <a:effectLst/>
                        <a:latin typeface="Arial"/>
                        <a:ea typeface="Arial"/>
                        <a:cs typeface="Open San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spcAft>
                          <a:spcPts val="0"/>
                        </a:spcAft>
                      </a:pPr>
                      <a:r>
                        <a:rPr lang="en-GB" sz="750">
                          <a:solidFill>
                            <a:schemeClr val="tx1"/>
                          </a:solidFill>
                          <a:effectLst/>
                        </a:rPr>
                        <a:t>MobiDataLab is funded by the EU under the H2020 Research and Innovation Programme (grant agreement No 101006879)</a:t>
                      </a:r>
                      <a:r>
                        <a:rPr lang="en-GB" sz="750">
                          <a:effectLst/>
                        </a:rPr>
                        <a:t>).</a:t>
                      </a:r>
                      <a:endParaRPr lang="fr-FR" sz="1100">
                        <a:solidFill>
                          <a:srgbClr val="2C2C2C"/>
                        </a:solidFill>
                        <a:effectLst/>
                        <a:latin typeface="Arial"/>
                        <a:ea typeface="Arial"/>
                        <a:cs typeface="Open San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10" name="Image 2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96388" y="5863340"/>
            <a:ext cx="628650"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075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600">
                <a:solidFill>
                  <a:srgbClr val="2C2C2C"/>
                </a:solidFill>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79420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628" y="2815771"/>
            <a:ext cx="10207171" cy="3232602"/>
          </a:xfrm>
        </p:spPr>
        <p:txBody>
          <a:bodyPr/>
          <a:lstStyle>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lvl1pPr marL="176400" indent="-226800">
              <a:buFontTx/>
              <a:buBlip>
                <a:blip r:embed="rId2"/>
              </a:buBlip>
              <a:defRPr/>
            </a:lvl1pPr>
          </a:lstStyle>
          <a:p>
            <a:r>
              <a:rPr lang="en-US"/>
              <a:t>Click to edit Master title style</a:t>
            </a:r>
          </a:p>
        </p:txBody>
      </p:sp>
      <p:sp>
        <p:nvSpPr>
          <p:cNvPr id="5" name="Text Placeholder 2"/>
          <p:cNvSpPr>
            <a:spLocks noGrp="1"/>
          </p:cNvSpPr>
          <p:nvPr>
            <p:ph type="body" idx="10" hasCustomPrompt="1"/>
          </p:nvPr>
        </p:nvSpPr>
        <p:spPr>
          <a:xfrm>
            <a:off x="1146628" y="1748179"/>
            <a:ext cx="10200822" cy="476022"/>
          </a:xfrm>
        </p:spPr>
        <p:txBody>
          <a:bodyPr>
            <a:normAutofit/>
          </a:bodyPr>
          <a:lstStyle>
            <a:lvl1pPr marL="0" indent="0">
              <a:lnSpc>
                <a:spcPct val="100000"/>
              </a:lnSpc>
              <a:buNone/>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13109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01">
    <p:spTree>
      <p:nvGrpSpPr>
        <p:cNvPr id="1" name=""/>
        <p:cNvGrpSpPr/>
        <p:nvPr/>
      </p:nvGrpSpPr>
      <p:grpSpPr>
        <a:xfrm>
          <a:off x="0" y="0"/>
          <a:ext cx="0" cy="0"/>
          <a:chOff x="0" y="0"/>
          <a:chExt cx="0" cy="0"/>
        </a:xfrm>
      </p:grpSpPr>
      <p:sp>
        <p:nvSpPr>
          <p:cNvPr id="8" name="Title 7"/>
          <p:cNvSpPr>
            <a:spLocks noGrp="1"/>
          </p:cNvSpPr>
          <p:nvPr>
            <p:ph type="title"/>
          </p:nvPr>
        </p:nvSpPr>
        <p:spPr>
          <a:xfrm>
            <a:off x="1132114" y="2021642"/>
            <a:ext cx="4965411" cy="2111602"/>
          </a:xfrm>
        </p:spPr>
        <p:txBody>
          <a:bodyPr>
            <a:normAutofit/>
          </a:bodyPr>
          <a:lstStyle>
            <a:lvl1pPr marL="176400" indent="-226800">
              <a:buFontTx/>
              <a:buBlip>
                <a:blip r:embed="rId2"/>
              </a:buBlip>
              <a:defRPr sz="4800"/>
            </a:lvl1pPr>
          </a:lstStyle>
          <a:p>
            <a:r>
              <a:rPr lang="en-US"/>
              <a:t>Click to edit Master title style</a:t>
            </a:r>
          </a:p>
        </p:txBody>
      </p:sp>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20" name="Picture Placeholder 26"/>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6477000" y="5478"/>
            <a:ext cx="5714999" cy="6847044"/>
          </a:xfrm>
          <a:prstGeom prst="rect">
            <a:avLst/>
          </a:prstGeom>
        </p:spPr>
      </p:pic>
      <p:pic>
        <p:nvPicPr>
          <p:cNvPr id="10" name="Image 9">
            <a:extLst>
              <a:ext uri="{FF2B5EF4-FFF2-40B4-BE49-F238E27FC236}">
                <a16:creationId xmlns:a16="http://schemas.microsoft.com/office/drawing/2014/main" id="{DDD115AF-F48E-0B4B-856A-09AEAFC5AC0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476869" y="0"/>
            <a:ext cx="5715130" cy="6847200"/>
          </a:xfrm>
          <a:prstGeom prst="rect">
            <a:avLst/>
          </a:prstGeom>
        </p:spPr>
      </p:pic>
    </p:spTree>
    <p:extLst>
      <p:ext uri="{BB962C8B-B14F-4D97-AF65-F5344CB8AC3E}">
        <p14:creationId xmlns:p14="http://schemas.microsoft.com/office/powerpoint/2010/main" val="1498681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628" y="2815771"/>
            <a:ext cx="10207171" cy="3232602"/>
          </a:xfrm>
        </p:spPr>
        <p:txBody>
          <a:bodyPr/>
          <a:lstStyle>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p:txBody>
          <a:bodyPr/>
          <a:lstStyle>
            <a:lvl1pPr marL="176400" indent="-226800">
              <a:buFontTx/>
              <a:buBlip>
                <a:blip r:embed="rId2"/>
              </a:buBlip>
              <a:defRPr/>
            </a:lvl1pPr>
          </a:lstStyle>
          <a:p>
            <a:r>
              <a:rPr lang="en-US" dirty="0"/>
              <a:t>Click to edit Master title style</a:t>
            </a:r>
          </a:p>
        </p:txBody>
      </p:sp>
      <p:sp>
        <p:nvSpPr>
          <p:cNvPr id="5" name="Text Placeholder 2"/>
          <p:cNvSpPr>
            <a:spLocks noGrp="1"/>
          </p:cNvSpPr>
          <p:nvPr>
            <p:ph type="body" idx="10" hasCustomPrompt="1"/>
          </p:nvPr>
        </p:nvSpPr>
        <p:spPr>
          <a:xfrm>
            <a:off x="1146628" y="1748179"/>
            <a:ext cx="10200822" cy="476022"/>
          </a:xfrm>
        </p:spPr>
        <p:txBody>
          <a:bodyPr>
            <a:normAutofit/>
          </a:bodyPr>
          <a:lstStyle>
            <a:lvl1pPr marL="0" indent="0">
              <a:lnSpc>
                <a:spcPct val="100000"/>
              </a:lnSpc>
              <a:buNone/>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 name="Espace réservé du pied de page 1">
            <a:extLst>
              <a:ext uri="{FF2B5EF4-FFF2-40B4-BE49-F238E27FC236}">
                <a16:creationId xmlns:a16="http://schemas.microsoft.com/office/drawing/2014/main" id="{5DB12507-98D8-CA45-8867-1ADC5CEDA3D7}"/>
              </a:ext>
            </a:extLst>
          </p:cNvPr>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1356093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02">
    <p:spTree>
      <p:nvGrpSpPr>
        <p:cNvPr id="1" name=""/>
        <p:cNvGrpSpPr/>
        <p:nvPr/>
      </p:nvGrpSpPr>
      <p:grpSpPr>
        <a:xfrm>
          <a:off x="0" y="0"/>
          <a:ext cx="0" cy="0"/>
          <a:chOff x="0" y="0"/>
          <a:chExt cx="0" cy="0"/>
        </a:xfrm>
      </p:grpSpPr>
      <p:sp>
        <p:nvSpPr>
          <p:cNvPr id="8" name="Title 7"/>
          <p:cNvSpPr>
            <a:spLocks noGrp="1"/>
          </p:cNvSpPr>
          <p:nvPr>
            <p:ph type="title"/>
          </p:nvPr>
        </p:nvSpPr>
        <p:spPr>
          <a:xfrm>
            <a:off x="1132114" y="2021642"/>
            <a:ext cx="4965411" cy="2111602"/>
          </a:xfrm>
        </p:spPr>
        <p:txBody>
          <a:bodyPr>
            <a:normAutofit/>
          </a:bodyPr>
          <a:lstStyle>
            <a:lvl1pPr marL="176400" indent="-226800">
              <a:buFontTx/>
              <a:buBlip>
                <a:blip r:embed="rId2"/>
              </a:buBlip>
              <a:defRPr sz="4800"/>
            </a:lvl1pPr>
          </a:lstStyle>
          <a:p>
            <a:r>
              <a:rPr lang="en-US"/>
              <a:t>Click to edit Master title style</a:t>
            </a:r>
          </a:p>
        </p:txBody>
      </p:sp>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477000" y="8820"/>
            <a:ext cx="5716799" cy="6849201"/>
          </a:xfrm>
          <a:prstGeom prst="rect">
            <a:avLst/>
          </a:prstGeom>
        </p:spPr>
      </p:pic>
      <p:pic>
        <p:nvPicPr>
          <p:cNvPr id="11" name="Image 10">
            <a:extLst>
              <a:ext uri="{FF2B5EF4-FFF2-40B4-BE49-F238E27FC236}">
                <a16:creationId xmlns:a16="http://schemas.microsoft.com/office/drawing/2014/main" id="{F9787EBF-3FE2-AA4A-A41B-97858D33AC74}"/>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6478669" y="8820"/>
            <a:ext cx="5715130" cy="6850800"/>
          </a:xfrm>
          <a:prstGeom prst="rect">
            <a:avLst/>
          </a:prstGeom>
        </p:spPr>
      </p:pic>
    </p:spTree>
    <p:extLst>
      <p:ext uri="{BB962C8B-B14F-4D97-AF65-F5344CB8AC3E}">
        <p14:creationId xmlns:p14="http://schemas.microsoft.com/office/powerpoint/2010/main" val="13131029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03">
    <p:spTree>
      <p:nvGrpSpPr>
        <p:cNvPr id="1" name=""/>
        <p:cNvGrpSpPr/>
        <p:nvPr/>
      </p:nvGrpSpPr>
      <p:grpSpPr>
        <a:xfrm>
          <a:off x="0" y="0"/>
          <a:ext cx="0" cy="0"/>
          <a:chOff x="0" y="0"/>
          <a:chExt cx="0" cy="0"/>
        </a:xfrm>
      </p:grpSpPr>
      <p:pic>
        <p:nvPicPr>
          <p:cNvPr id="24" name="Picture Placeholder 2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477001" y="10957"/>
            <a:ext cx="5714999" cy="6847043"/>
          </a:xfrm>
          <a:prstGeom prst="rect">
            <a:avLst/>
          </a:prstGeom>
          <a:ln w="0">
            <a:noFill/>
          </a:ln>
        </p:spPr>
      </p:pic>
      <p:sp>
        <p:nvSpPr>
          <p:cNvPr id="8" name="Title 7"/>
          <p:cNvSpPr>
            <a:spLocks noGrp="1"/>
          </p:cNvSpPr>
          <p:nvPr>
            <p:ph type="title"/>
          </p:nvPr>
        </p:nvSpPr>
        <p:spPr>
          <a:xfrm>
            <a:off x="1132114" y="2021642"/>
            <a:ext cx="4965411" cy="2111602"/>
          </a:xfrm>
        </p:spPr>
        <p:txBody>
          <a:bodyPr>
            <a:normAutofit/>
          </a:bodyPr>
          <a:lstStyle>
            <a:lvl1pPr marL="176400" indent="-226800">
              <a:buFontTx/>
              <a:buBlip>
                <a:blip r:embed="rId3"/>
              </a:buBlip>
              <a:defRPr sz="4800"/>
            </a:lvl1pPr>
          </a:lstStyle>
          <a:p>
            <a:r>
              <a:rPr lang="en-US"/>
              <a:t>Click to edit Master title style</a:t>
            </a:r>
          </a:p>
        </p:txBody>
      </p:sp>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Image 9">
            <a:extLst>
              <a:ext uri="{FF2B5EF4-FFF2-40B4-BE49-F238E27FC236}">
                <a16:creationId xmlns:a16="http://schemas.microsoft.com/office/drawing/2014/main" id="{566C2852-8B9D-2E49-8774-9BF0427DDCBC}"/>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6476870" y="5322"/>
            <a:ext cx="5715130" cy="6850800"/>
          </a:xfrm>
          <a:prstGeom prst="rect">
            <a:avLst/>
          </a:prstGeom>
        </p:spPr>
      </p:pic>
    </p:spTree>
    <p:extLst>
      <p:ext uri="{BB962C8B-B14F-4D97-AF65-F5344CB8AC3E}">
        <p14:creationId xmlns:p14="http://schemas.microsoft.com/office/powerpoint/2010/main" val="2999050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6628" y="4589463"/>
            <a:ext cx="10200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3836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31143" y="2818676"/>
            <a:ext cx="7329715" cy="718673"/>
          </a:xfrm>
        </p:spPr>
        <p:txBody>
          <a:bodyPr/>
          <a:lstStyle>
            <a:lvl1pPr marL="0" indent="0" algn="ctr">
              <a:buNone/>
              <a:defRPr sz="2400">
                <a:solidFill>
                  <a:srgbClr val="29235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Title 6"/>
          <p:cNvSpPr>
            <a:spLocks noGrp="1"/>
          </p:cNvSpPr>
          <p:nvPr>
            <p:ph type="title" hasCustomPrompt="1"/>
          </p:nvPr>
        </p:nvSpPr>
        <p:spPr>
          <a:xfrm>
            <a:off x="798285" y="1271922"/>
            <a:ext cx="10207171" cy="1325563"/>
          </a:xfrm>
        </p:spPr>
        <p:txBody>
          <a:bodyPr>
            <a:normAutofit/>
          </a:bodyPr>
          <a:lstStyle>
            <a:lvl1pPr algn="ctr">
              <a:defRPr sz="5400"/>
            </a:lvl1pPr>
          </a:lstStyle>
          <a:p>
            <a:r>
              <a:rPr lang="en-US"/>
              <a:t>Thank you for listening</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0816" cy="6850483"/>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98770" y="5648129"/>
            <a:ext cx="2648650" cy="1067907"/>
          </a:xfrm>
          <a:prstGeom prst="rect">
            <a:avLst/>
          </a:prstGeom>
        </p:spPr>
      </p:pic>
      <p:sp>
        <p:nvSpPr>
          <p:cNvPr id="17" name="Espace réservé du texte 16">
            <a:extLst>
              <a:ext uri="{FF2B5EF4-FFF2-40B4-BE49-F238E27FC236}">
                <a16:creationId xmlns:a16="http://schemas.microsoft.com/office/drawing/2014/main" id="{EC007F5D-2E18-9E44-9EB0-C611DB8E4C63}"/>
              </a:ext>
            </a:extLst>
          </p:cNvPr>
          <p:cNvSpPr>
            <a:spLocks noGrp="1"/>
          </p:cNvSpPr>
          <p:nvPr>
            <p:ph type="body" sz="quarter" idx="11" hasCustomPrompt="1"/>
          </p:nvPr>
        </p:nvSpPr>
        <p:spPr>
          <a:xfrm>
            <a:off x="982871" y="5017150"/>
            <a:ext cx="2622299" cy="387350"/>
          </a:xfrm>
        </p:spPr>
        <p:txBody>
          <a:bodyPr/>
          <a:lstStyle>
            <a:lvl1pPr>
              <a:defRPr>
                <a:solidFill>
                  <a:srgbClr val="2C2C2C"/>
                </a:solidFill>
              </a:defRPr>
            </a:lvl1pPr>
          </a:lstStyle>
          <a:p>
            <a:pPr lvl="0"/>
            <a:r>
              <a:rPr lang="fr-FR" err="1"/>
              <a:t>mobidatalab.eu</a:t>
            </a:r>
            <a:endParaRPr lang="fr-FR"/>
          </a:p>
        </p:txBody>
      </p:sp>
      <p:pic>
        <p:nvPicPr>
          <p:cNvPr id="18" name="Picture 3">
            <a:extLst>
              <a:ext uri="{FF2B5EF4-FFF2-40B4-BE49-F238E27FC236}">
                <a16:creationId xmlns:a16="http://schemas.microsoft.com/office/drawing/2014/main" id="{57CC4FF5-D243-CC40-818B-AD4BBF6548F7}"/>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a:off x="5262787" y="4431569"/>
            <a:ext cx="6551390" cy="1999492"/>
          </a:xfrm>
          <a:prstGeom prst="rect">
            <a:avLst/>
          </a:prstGeom>
        </p:spPr>
      </p:pic>
    </p:spTree>
    <p:extLst>
      <p:ext uri="{BB962C8B-B14F-4D97-AF65-F5344CB8AC3E}">
        <p14:creationId xmlns:p14="http://schemas.microsoft.com/office/powerpoint/2010/main" val="967927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6628" y="2714172"/>
            <a:ext cx="3120572" cy="2815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8400" y="2714171"/>
            <a:ext cx="6375400" cy="2815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9887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6630" y="365125"/>
            <a:ext cx="10208758" cy="1325563"/>
          </a:xfrm>
        </p:spPr>
        <p:txBody>
          <a:bodyPr/>
          <a:lstStyle/>
          <a:p>
            <a:r>
              <a:rPr lang="en-US"/>
              <a:t>Click to edit Master title style</a:t>
            </a:r>
          </a:p>
        </p:txBody>
      </p:sp>
      <p:sp>
        <p:nvSpPr>
          <p:cNvPr id="3" name="Text Placeholder 2"/>
          <p:cNvSpPr>
            <a:spLocks noGrp="1"/>
          </p:cNvSpPr>
          <p:nvPr>
            <p:ph type="body" idx="1"/>
          </p:nvPr>
        </p:nvSpPr>
        <p:spPr>
          <a:xfrm>
            <a:off x="1146630" y="1681163"/>
            <a:ext cx="485094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6630" y="2505075"/>
            <a:ext cx="485094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8228" y="1681163"/>
            <a:ext cx="502715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8228" y="2505075"/>
            <a:ext cx="5027159"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4324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box">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718629" y="1190171"/>
            <a:ext cx="5283200" cy="516708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a:off x="1306286" y="3062514"/>
            <a:ext cx="3788228" cy="2249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p:cNvSpPr>
            <a:spLocks noGrp="1"/>
          </p:cNvSpPr>
          <p:nvPr>
            <p:ph type="body" sz="quarter" idx="11" hasCustomPrompt="1"/>
          </p:nvPr>
        </p:nvSpPr>
        <p:spPr>
          <a:xfrm>
            <a:off x="1566863" y="3381375"/>
            <a:ext cx="3222625" cy="1554163"/>
          </a:xfrm>
        </p:spPr>
        <p:txBody>
          <a:bodyPr anchor="ctr"/>
          <a:lstStyle>
            <a:lvl1pPr>
              <a:lnSpc>
                <a:spcPts val="2800"/>
              </a:lnSpc>
              <a:defRPr b="1">
                <a:solidFill>
                  <a:schemeClr val="bg1"/>
                </a:solidFill>
              </a:defRPr>
            </a:lvl1pPr>
            <a:lvl2pPr>
              <a:lnSpc>
                <a:spcPts val="2500"/>
              </a:lnSpc>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EDIT MASTER TEXT STYLES</a:t>
            </a:r>
          </a:p>
        </p:txBody>
      </p:sp>
      <p:sp>
        <p:nvSpPr>
          <p:cNvPr id="5" name="Rectangle 4"/>
          <p:cNvSpPr/>
          <p:nvPr userDrawn="1"/>
        </p:nvSpPr>
        <p:spPr>
          <a:xfrm>
            <a:off x="1306286" y="3062514"/>
            <a:ext cx="3788228" cy="224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B94896C5-CE04-7F4C-8B3B-AFAE691132A8}"/>
              </a:ext>
            </a:extLst>
          </p:cNvPr>
          <p:cNvSpPr txBox="1"/>
          <p:nvPr userDrawn="1"/>
        </p:nvSpPr>
        <p:spPr>
          <a:xfrm>
            <a:off x="5399773" y="789272"/>
            <a:ext cx="184731" cy="369332"/>
          </a:xfrm>
          <a:prstGeom prst="rect">
            <a:avLst/>
          </a:prstGeom>
          <a:noFill/>
        </p:spPr>
        <p:txBody>
          <a:bodyPr wrap="none" rtlCol="0">
            <a:spAutoFit/>
          </a:bodyPr>
          <a:lstStyle/>
          <a:p>
            <a:endParaRPr lang="fr-FR"/>
          </a:p>
        </p:txBody>
      </p:sp>
      <p:sp>
        <p:nvSpPr>
          <p:cNvPr id="8" name="Rectangle 7">
            <a:extLst>
              <a:ext uri="{FF2B5EF4-FFF2-40B4-BE49-F238E27FC236}">
                <a16:creationId xmlns:a16="http://schemas.microsoft.com/office/drawing/2014/main" id="{0126A85C-D796-7142-A081-6DA7746FB177}"/>
              </a:ext>
            </a:extLst>
          </p:cNvPr>
          <p:cNvSpPr/>
          <p:nvPr userDrawn="1"/>
        </p:nvSpPr>
        <p:spPr>
          <a:xfrm>
            <a:off x="1306286" y="2270417"/>
            <a:ext cx="3788228" cy="6343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1537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95425" y="1887538"/>
            <a:ext cx="5080000" cy="34829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3471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5657" y="457200"/>
            <a:ext cx="359636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75657" y="2057400"/>
            <a:ext cx="359636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963880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61143" y="457200"/>
            <a:ext cx="3610882"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61143" y="2057400"/>
            <a:ext cx="3610882"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5599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01">
    <p:spTree>
      <p:nvGrpSpPr>
        <p:cNvPr id="1" name=""/>
        <p:cNvGrpSpPr/>
        <p:nvPr/>
      </p:nvGrpSpPr>
      <p:grpSpPr>
        <a:xfrm>
          <a:off x="0" y="0"/>
          <a:ext cx="0" cy="0"/>
          <a:chOff x="0" y="0"/>
          <a:chExt cx="0" cy="0"/>
        </a:xfrm>
      </p:grpSpPr>
      <p:sp>
        <p:nvSpPr>
          <p:cNvPr id="8" name="Title 7"/>
          <p:cNvSpPr>
            <a:spLocks noGrp="1"/>
          </p:cNvSpPr>
          <p:nvPr>
            <p:ph type="title"/>
          </p:nvPr>
        </p:nvSpPr>
        <p:spPr>
          <a:xfrm>
            <a:off x="1132114" y="2021642"/>
            <a:ext cx="4965411" cy="2111602"/>
          </a:xfrm>
        </p:spPr>
        <p:txBody>
          <a:bodyPr>
            <a:normAutofit/>
          </a:bodyPr>
          <a:lstStyle>
            <a:lvl1pPr marL="176400" indent="-226800">
              <a:buFontTx/>
              <a:buBlip>
                <a:blip r:embed="rId2"/>
              </a:buBlip>
              <a:defRPr sz="4800"/>
            </a:lvl1pPr>
          </a:lstStyle>
          <a:p>
            <a:r>
              <a:rPr lang="en-US" dirty="0"/>
              <a:t>Click to edit Master title style</a:t>
            </a:r>
          </a:p>
        </p:txBody>
      </p:sp>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20" name="Picture Placeholder 26"/>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6477000" y="5478"/>
            <a:ext cx="5714999" cy="6847044"/>
          </a:xfrm>
          <a:prstGeom prst="rect">
            <a:avLst/>
          </a:prstGeom>
        </p:spPr>
      </p:pic>
      <p:pic>
        <p:nvPicPr>
          <p:cNvPr id="10" name="Image 9">
            <a:extLst>
              <a:ext uri="{FF2B5EF4-FFF2-40B4-BE49-F238E27FC236}">
                <a16:creationId xmlns:a16="http://schemas.microsoft.com/office/drawing/2014/main" id="{DDD115AF-F48E-0B4B-856A-09AEAFC5AC0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476869" y="0"/>
            <a:ext cx="5715130" cy="6847200"/>
          </a:xfrm>
          <a:prstGeom prst="rect">
            <a:avLst/>
          </a:prstGeom>
        </p:spPr>
      </p:pic>
    </p:spTree>
    <p:extLst>
      <p:ext uri="{BB962C8B-B14F-4D97-AF65-F5344CB8AC3E}">
        <p14:creationId xmlns:p14="http://schemas.microsoft.com/office/powerpoint/2010/main" val="25465232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3129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8248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0874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6628" y="2815771"/>
            <a:ext cx="10207171" cy="3232602"/>
          </a:xfrm>
        </p:spPr>
        <p:txBody>
          <a:bodyPr/>
          <a:lstStyle>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lvl1pPr marL="176400" indent="-226800">
              <a:buFontTx/>
              <a:buBlip>
                <a:blip r:embed="rId2"/>
              </a:buBlip>
              <a:defRPr/>
            </a:lvl1pPr>
          </a:lstStyle>
          <a:p>
            <a:r>
              <a:rPr lang="en-US"/>
              <a:t>Click to edit Master title style</a:t>
            </a:r>
          </a:p>
        </p:txBody>
      </p:sp>
      <p:sp>
        <p:nvSpPr>
          <p:cNvPr id="5" name="Text Placeholder 2"/>
          <p:cNvSpPr>
            <a:spLocks noGrp="1"/>
          </p:cNvSpPr>
          <p:nvPr>
            <p:ph type="body" idx="10" hasCustomPrompt="1"/>
          </p:nvPr>
        </p:nvSpPr>
        <p:spPr>
          <a:xfrm>
            <a:off x="1146628" y="1748179"/>
            <a:ext cx="10200822" cy="476022"/>
          </a:xfrm>
        </p:spPr>
        <p:txBody>
          <a:bodyPr>
            <a:normAutofit/>
          </a:bodyPr>
          <a:lstStyle>
            <a:lvl1pPr marL="0" indent="0">
              <a:lnSpc>
                <a:spcPts val="2100"/>
              </a:lnSpc>
              <a:buNone/>
              <a:defRPr sz="17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842220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ivider slide whit icon 01">
    <p:spTree>
      <p:nvGrpSpPr>
        <p:cNvPr id="1" name=""/>
        <p:cNvGrpSpPr/>
        <p:nvPr/>
      </p:nvGrpSpPr>
      <p:grpSpPr>
        <a:xfrm>
          <a:off x="0" y="0"/>
          <a:ext cx="0" cy="0"/>
          <a:chOff x="0" y="0"/>
          <a:chExt cx="0" cy="0"/>
        </a:xfrm>
      </p:grpSpPr>
      <p:sp>
        <p:nvSpPr>
          <p:cNvPr id="8" name="Title 7"/>
          <p:cNvSpPr>
            <a:spLocks noGrp="1"/>
          </p:cNvSpPr>
          <p:nvPr>
            <p:ph type="title"/>
          </p:nvPr>
        </p:nvSpPr>
        <p:spPr>
          <a:xfrm>
            <a:off x="1132114" y="1839686"/>
            <a:ext cx="4965411" cy="2293558"/>
          </a:xfrm>
        </p:spPr>
        <p:txBody>
          <a:bodyPr>
            <a:normAutofit/>
          </a:bodyPr>
          <a:lstStyle>
            <a:lvl1pPr marL="176400" indent="-226800">
              <a:buFontTx/>
              <a:buBlip>
                <a:blip r:embed="rId2"/>
              </a:buBlip>
              <a:defRPr sz="4800"/>
            </a:lvl1pPr>
          </a:lstStyle>
          <a:p>
            <a:r>
              <a:rPr lang="en-US"/>
              <a:t>Click to edit Master title style</a:t>
            </a:r>
          </a:p>
        </p:txBody>
      </p:sp>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097526" y="1585538"/>
            <a:ext cx="5084072" cy="2757781"/>
          </a:xfrm>
          <a:prstGeom prst="rect">
            <a:avLst/>
          </a:prstGeom>
        </p:spPr>
      </p:pic>
    </p:spTree>
    <p:extLst>
      <p:ext uri="{BB962C8B-B14F-4D97-AF65-F5344CB8AC3E}">
        <p14:creationId xmlns:p14="http://schemas.microsoft.com/office/powerpoint/2010/main" val="27065364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Divider slide whit 02">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7526" y="1585538"/>
            <a:ext cx="5084072" cy="2757781"/>
          </a:xfrm>
          <a:prstGeom prst="rect">
            <a:avLst/>
          </a:prstGeom>
        </p:spPr>
      </p:pic>
      <p:sp>
        <p:nvSpPr>
          <p:cNvPr id="11" name="Title 7"/>
          <p:cNvSpPr>
            <a:spLocks noGrp="1"/>
          </p:cNvSpPr>
          <p:nvPr>
            <p:ph type="title"/>
          </p:nvPr>
        </p:nvSpPr>
        <p:spPr>
          <a:xfrm>
            <a:off x="1132114" y="1839686"/>
            <a:ext cx="4965411" cy="2293558"/>
          </a:xfrm>
        </p:spPr>
        <p:txBody>
          <a:bodyPr>
            <a:normAutofit/>
          </a:bodyPr>
          <a:lstStyle>
            <a:lvl1pPr marL="176400" indent="-226800">
              <a:buFontTx/>
              <a:buBlip>
                <a:blip r:embed="rId3"/>
              </a:buBlip>
              <a:defRPr sz="4800"/>
            </a:lvl1pPr>
          </a:lstStyle>
          <a:p>
            <a:r>
              <a:rPr lang="en-US"/>
              <a:t>Click to edit Master title style</a:t>
            </a:r>
          </a:p>
        </p:txBody>
      </p:sp>
    </p:spTree>
    <p:extLst>
      <p:ext uri="{BB962C8B-B14F-4D97-AF65-F5344CB8AC3E}">
        <p14:creationId xmlns:p14="http://schemas.microsoft.com/office/powerpoint/2010/main" val="52990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ivider slide whit 03">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7526" y="1585538"/>
            <a:ext cx="5084072" cy="2757781"/>
          </a:xfrm>
          <a:prstGeom prst="rect">
            <a:avLst/>
          </a:prstGeom>
        </p:spPr>
      </p:pic>
      <p:sp>
        <p:nvSpPr>
          <p:cNvPr id="11" name="Title 7"/>
          <p:cNvSpPr>
            <a:spLocks noGrp="1"/>
          </p:cNvSpPr>
          <p:nvPr>
            <p:ph type="title"/>
          </p:nvPr>
        </p:nvSpPr>
        <p:spPr>
          <a:xfrm>
            <a:off x="1132114" y="1839686"/>
            <a:ext cx="4965411" cy="2293558"/>
          </a:xfrm>
        </p:spPr>
        <p:txBody>
          <a:bodyPr>
            <a:normAutofit/>
          </a:bodyPr>
          <a:lstStyle>
            <a:lvl1pPr marL="176400" indent="-226800">
              <a:buFontTx/>
              <a:buBlip>
                <a:blip r:embed="rId3"/>
              </a:buBlip>
              <a:defRPr sz="4800"/>
            </a:lvl1pPr>
          </a:lstStyle>
          <a:p>
            <a:r>
              <a:rPr lang="en-US"/>
              <a:t>Click to edit Master title style</a:t>
            </a:r>
          </a:p>
        </p:txBody>
      </p:sp>
    </p:spTree>
    <p:extLst>
      <p:ext uri="{BB962C8B-B14F-4D97-AF65-F5344CB8AC3E}">
        <p14:creationId xmlns:p14="http://schemas.microsoft.com/office/powerpoint/2010/main" val="30768799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6628" y="4589463"/>
            <a:ext cx="10200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2391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184" y="3758"/>
            <a:ext cx="12190816" cy="6850483"/>
          </a:xfrm>
          <a:prstGeom prst="rect">
            <a:avLst/>
          </a:prstGeom>
        </p:spPr>
      </p:pic>
      <p:sp>
        <p:nvSpPr>
          <p:cNvPr id="3" name="Text Placeholder 2"/>
          <p:cNvSpPr>
            <a:spLocks noGrp="1"/>
          </p:cNvSpPr>
          <p:nvPr>
            <p:ph type="body" idx="1"/>
          </p:nvPr>
        </p:nvSpPr>
        <p:spPr>
          <a:xfrm>
            <a:off x="2431143" y="2818676"/>
            <a:ext cx="7329715" cy="718673"/>
          </a:xfrm>
        </p:spPr>
        <p:txBody>
          <a:bodyPr/>
          <a:lstStyle>
            <a:lvl1pPr marL="0" indent="0" algn="ctr">
              <a:buNone/>
              <a:defRPr sz="2400"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Title 6"/>
          <p:cNvSpPr>
            <a:spLocks noGrp="1"/>
          </p:cNvSpPr>
          <p:nvPr>
            <p:ph type="title" hasCustomPrompt="1"/>
          </p:nvPr>
        </p:nvSpPr>
        <p:spPr>
          <a:xfrm>
            <a:off x="798285" y="1271922"/>
            <a:ext cx="10207171" cy="1325563"/>
          </a:xfrm>
        </p:spPr>
        <p:txBody>
          <a:bodyPr>
            <a:normAutofit/>
          </a:bodyPr>
          <a:lstStyle>
            <a:lvl1pPr algn="ctr">
              <a:defRPr sz="5400"/>
            </a:lvl1pPr>
          </a:lstStyle>
          <a:p>
            <a:r>
              <a:rPr lang="en-US"/>
              <a:t>Thank you for listening</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5262787" y="4431569"/>
            <a:ext cx="6551390" cy="1999492"/>
          </a:xfrm>
          <a:prstGeom prst="rect">
            <a:avLst/>
          </a:prstGeom>
        </p:spPr>
      </p:pic>
      <p:sp>
        <p:nvSpPr>
          <p:cNvPr id="14" name="ZoneTexte 13">
            <a:extLst>
              <a:ext uri="{FF2B5EF4-FFF2-40B4-BE49-F238E27FC236}">
                <a16:creationId xmlns:a16="http://schemas.microsoft.com/office/drawing/2014/main" id="{4F494969-7ACE-AC4F-BC80-3084C0041C45}"/>
              </a:ext>
            </a:extLst>
          </p:cNvPr>
          <p:cNvSpPr txBox="1"/>
          <p:nvPr userDrawn="1"/>
        </p:nvSpPr>
        <p:spPr>
          <a:xfrm>
            <a:off x="807301" y="5536304"/>
            <a:ext cx="4355606" cy="8617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000" b="0" i="0" kern="1200">
                <a:solidFill>
                  <a:schemeClr val="tx1"/>
                </a:solidFill>
                <a:effectLst/>
                <a:latin typeface="Arial" panose="020B0604020202020204" pitchFamily="34" charset="0"/>
                <a:ea typeface="+mn-ea"/>
                <a:cs typeface="Arial" panose="020B0604020202020204" pitchFamily="34" charset="0"/>
              </a:rPr>
              <a:t>The content of this document reflects solely the views of its authors. The European Commission is not liable for any use that may be made of the information contained therein. The </a:t>
            </a:r>
            <a:r>
              <a:rPr lang="en-GB" sz="1000" b="0" i="0" kern="1200" err="1">
                <a:solidFill>
                  <a:schemeClr val="tx1"/>
                </a:solidFill>
                <a:effectLst/>
                <a:latin typeface="Arial" panose="020B0604020202020204" pitchFamily="34" charset="0"/>
                <a:ea typeface="+mn-ea"/>
                <a:cs typeface="Arial" panose="020B0604020202020204" pitchFamily="34" charset="0"/>
              </a:rPr>
              <a:t>MobiDataLab</a:t>
            </a:r>
            <a:r>
              <a:rPr lang="en-GB" sz="1000" b="0" i="0" kern="1200">
                <a:solidFill>
                  <a:schemeClr val="tx1"/>
                </a:solidFill>
                <a:effectLst/>
                <a:latin typeface="Arial" panose="020B0604020202020204" pitchFamily="34" charset="0"/>
                <a:ea typeface="+mn-ea"/>
                <a:cs typeface="Arial" panose="020B0604020202020204" pitchFamily="34" charset="0"/>
              </a:rPr>
              <a:t> consortium members shall have no liability for damages of any kind that may result from the use of these materials.</a:t>
            </a:r>
            <a:endParaRPr lang="fr-BE" sz="1000" b="0" i="0" kern="1200">
              <a:solidFill>
                <a:schemeClr val="tx1"/>
              </a:solidFill>
              <a:effectLst/>
              <a:latin typeface="Arial" panose="020B0604020202020204" pitchFamily="34" charset="0"/>
              <a:ea typeface="+mn-ea"/>
              <a:cs typeface="Arial" panose="020B0604020202020204" pitchFamily="34" charset="0"/>
            </a:endParaRPr>
          </a:p>
        </p:txBody>
      </p:sp>
      <p:sp>
        <p:nvSpPr>
          <p:cNvPr id="5" name="Ellipse 4">
            <a:extLst>
              <a:ext uri="{FF2B5EF4-FFF2-40B4-BE49-F238E27FC236}">
                <a16:creationId xmlns:a16="http://schemas.microsoft.com/office/drawing/2014/main" id="{2B6E3655-3ED8-478C-9901-D668534BCAE3}"/>
              </a:ext>
            </a:extLst>
          </p:cNvPr>
          <p:cNvSpPr/>
          <p:nvPr userDrawn="1"/>
        </p:nvSpPr>
        <p:spPr>
          <a:xfrm>
            <a:off x="2366682" y="4840940"/>
            <a:ext cx="95197" cy="153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 name="Tableau 10"/>
          <p:cNvGraphicFramePr>
            <a:graphicFrameLocks noGrp="1"/>
          </p:cNvGraphicFramePr>
          <p:nvPr userDrawn="1">
            <p:extLst>
              <p:ext uri="{D42A27DB-BD31-4B8C-83A1-F6EECF244321}">
                <p14:modId xmlns:p14="http://schemas.microsoft.com/office/powerpoint/2010/main" val="193883104"/>
              </p:ext>
            </p:extLst>
          </p:nvPr>
        </p:nvGraphicFramePr>
        <p:xfrm>
          <a:off x="940752" y="4840940"/>
          <a:ext cx="2592070" cy="487680"/>
        </p:xfrm>
        <a:graphic>
          <a:graphicData uri="http://schemas.openxmlformats.org/drawingml/2006/table">
            <a:tbl>
              <a:tblPr firstRow="1" firstCol="1" bandRow="1">
                <a:tableStyleId>{5C22544A-7EE6-4342-B048-85BDC9FD1C3A}</a:tableStyleId>
              </a:tblPr>
              <a:tblGrid>
                <a:gridCol w="828040">
                  <a:extLst>
                    <a:ext uri="{9D8B030D-6E8A-4147-A177-3AD203B41FA5}">
                      <a16:colId xmlns:a16="http://schemas.microsoft.com/office/drawing/2014/main" val="20000"/>
                    </a:ext>
                  </a:extLst>
                </a:gridCol>
                <a:gridCol w="1764030">
                  <a:extLst>
                    <a:ext uri="{9D8B030D-6E8A-4147-A177-3AD203B41FA5}">
                      <a16:colId xmlns:a16="http://schemas.microsoft.com/office/drawing/2014/main" val="20001"/>
                    </a:ext>
                  </a:extLst>
                </a:gridCol>
              </a:tblGrid>
              <a:tr h="428625">
                <a:tc>
                  <a:txBody>
                    <a:bodyPr/>
                    <a:lstStyle/>
                    <a:p>
                      <a:pPr algn="r">
                        <a:spcAft>
                          <a:spcPts val="0"/>
                        </a:spcAft>
                      </a:pPr>
                      <a:endParaRPr lang="fr-FR" sz="1100">
                        <a:solidFill>
                          <a:srgbClr val="2C2C2C"/>
                        </a:solidFill>
                        <a:effectLst/>
                        <a:latin typeface="Arial"/>
                        <a:ea typeface="Arial"/>
                        <a:cs typeface="Open San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spcAft>
                          <a:spcPts val="0"/>
                        </a:spcAft>
                      </a:pPr>
                      <a:r>
                        <a:rPr lang="en-GB" sz="800">
                          <a:solidFill>
                            <a:schemeClr val="tx1">
                              <a:lumMod val="90000"/>
                              <a:lumOff val="10000"/>
                            </a:schemeClr>
                          </a:solidFill>
                          <a:effectLst/>
                        </a:rPr>
                        <a:t>MobiDataLab is funded by the EU under the H2020 Research and Innovation Programme (grant agreement No 101006879)</a:t>
                      </a:r>
                      <a:endParaRPr lang="fr-FR" sz="1200">
                        <a:solidFill>
                          <a:srgbClr val="2C2C2C"/>
                        </a:solidFill>
                        <a:effectLst/>
                        <a:latin typeface="Arial"/>
                        <a:ea typeface="Arial"/>
                        <a:cs typeface="Open Sans"/>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12" name="Image 20"/>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68388" y="4854785"/>
            <a:ext cx="628650"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38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ext box">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718629" y="1190171"/>
            <a:ext cx="5283200" cy="516708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306286" y="2598057"/>
            <a:ext cx="3788228" cy="2249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p:cNvSpPr>
            <a:spLocks noGrp="1"/>
          </p:cNvSpPr>
          <p:nvPr>
            <p:ph type="body" sz="quarter" idx="11" hasCustomPrompt="1"/>
          </p:nvPr>
        </p:nvSpPr>
        <p:spPr>
          <a:xfrm>
            <a:off x="1566863" y="2916918"/>
            <a:ext cx="3222625" cy="1554163"/>
          </a:xfrm>
        </p:spPr>
        <p:txBody>
          <a:bodyPr anchor="ctr"/>
          <a:lstStyle>
            <a:lvl1pPr>
              <a:lnSpc>
                <a:spcPts val="2800"/>
              </a:lnSpc>
              <a:defRPr b="1">
                <a:solidFill>
                  <a:schemeClr val="bg1"/>
                </a:solidFill>
              </a:defRPr>
            </a:lvl1pPr>
            <a:lvl2pPr>
              <a:lnSpc>
                <a:spcPts val="2500"/>
              </a:lnSpc>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EDIT MASTER TEXT STYLES</a:t>
            </a:r>
          </a:p>
        </p:txBody>
      </p:sp>
    </p:spTree>
    <p:extLst>
      <p:ext uri="{BB962C8B-B14F-4D97-AF65-F5344CB8AC3E}">
        <p14:creationId xmlns:p14="http://schemas.microsoft.com/office/powerpoint/2010/main" val="11729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02">
    <p:spTree>
      <p:nvGrpSpPr>
        <p:cNvPr id="1" name=""/>
        <p:cNvGrpSpPr/>
        <p:nvPr/>
      </p:nvGrpSpPr>
      <p:grpSpPr>
        <a:xfrm>
          <a:off x="0" y="0"/>
          <a:ext cx="0" cy="0"/>
          <a:chOff x="0" y="0"/>
          <a:chExt cx="0" cy="0"/>
        </a:xfrm>
      </p:grpSpPr>
      <p:sp>
        <p:nvSpPr>
          <p:cNvPr id="8" name="Title 7"/>
          <p:cNvSpPr>
            <a:spLocks noGrp="1"/>
          </p:cNvSpPr>
          <p:nvPr>
            <p:ph type="title"/>
          </p:nvPr>
        </p:nvSpPr>
        <p:spPr>
          <a:xfrm>
            <a:off x="1132114" y="2021642"/>
            <a:ext cx="4965411" cy="2111602"/>
          </a:xfrm>
        </p:spPr>
        <p:txBody>
          <a:bodyPr>
            <a:normAutofit/>
          </a:bodyPr>
          <a:lstStyle>
            <a:lvl1pPr marL="176400" indent="-226800">
              <a:buFontTx/>
              <a:buBlip>
                <a:blip r:embed="rId2"/>
              </a:buBlip>
              <a:defRPr sz="4800"/>
            </a:lvl1pPr>
          </a:lstStyle>
          <a:p>
            <a:r>
              <a:rPr lang="en-US" dirty="0"/>
              <a:t>Click to edit Master title style</a:t>
            </a:r>
          </a:p>
        </p:txBody>
      </p:sp>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477000" y="8820"/>
            <a:ext cx="5716799" cy="6849201"/>
          </a:xfrm>
          <a:prstGeom prst="rect">
            <a:avLst/>
          </a:prstGeom>
        </p:spPr>
      </p:pic>
      <p:pic>
        <p:nvPicPr>
          <p:cNvPr id="11" name="Image 10">
            <a:extLst>
              <a:ext uri="{FF2B5EF4-FFF2-40B4-BE49-F238E27FC236}">
                <a16:creationId xmlns:a16="http://schemas.microsoft.com/office/drawing/2014/main" id="{F9787EBF-3FE2-AA4A-A41B-97858D33AC74}"/>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6478669" y="8820"/>
            <a:ext cx="5715130" cy="6850800"/>
          </a:xfrm>
          <a:prstGeom prst="rect">
            <a:avLst/>
          </a:prstGeom>
        </p:spPr>
      </p:pic>
    </p:spTree>
    <p:extLst>
      <p:ext uri="{BB962C8B-B14F-4D97-AF65-F5344CB8AC3E}">
        <p14:creationId xmlns:p14="http://schemas.microsoft.com/office/powerpoint/2010/main" val="749486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95425" y="1887538"/>
            <a:ext cx="5080000" cy="34829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566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AKKA Content - Title 1 Line, Subtitle, Text and Notes">
    <p:spTree>
      <p:nvGrpSpPr>
        <p:cNvPr id="1" name=""/>
        <p:cNvGrpSpPr/>
        <p:nvPr/>
      </p:nvGrpSpPr>
      <p:grpSpPr>
        <a:xfrm>
          <a:off x="0" y="0"/>
          <a:ext cx="0" cy="0"/>
          <a:chOff x="0" y="0"/>
          <a:chExt cx="0" cy="0"/>
        </a:xfrm>
      </p:grpSpPr>
      <p:sp>
        <p:nvSpPr>
          <p:cNvPr id="16" name="Espace réservé de la date 15">
            <a:extLst>
              <a:ext uri="{FF2B5EF4-FFF2-40B4-BE49-F238E27FC236}">
                <a16:creationId xmlns:a16="http://schemas.microsoft.com/office/drawing/2014/main" id="{BCB3D56B-42B3-6944-BDE7-83F45710BA22}"/>
              </a:ext>
            </a:extLst>
          </p:cNvPr>
          <p:cNvSpPr>
            <a:spLocks noGrp="1"/>
          </p:cNvSpPr>
          <p:nvPr>
            <p:ph type="dt" sz="half" idx="10"/>
          </p:nvPr>
        </p:nvSpPr>
        <p:spPr>
          <a:xfrm>
            <a:off x="479999" y="6542370"/>
            <a:ext cx="1200000" cy="143629"/>
          </a:xfrm>
          <a:prstGeom prst="rect">
            <a:avLst/>
          </a:prstGeom>
        </p:spPr>
        <p:txBody>
          <a:bodyPr lIns="121917" tIns="60958" rIns="121917" bIns="60958"/>
          <a:lstStyle/>
          <a:p>
            <a:fld id="{FBCFADB4-DE2C-45F6-A3CA-41F9D2B77E53}" type="datetime4">
              <a:rPr lang="en-US" noProof="0" smtClean="0"/>
              <a:t>January 26, 2024</a:t>
            </a:fld>
            <a:endParaRPr lang="en-GB" noProof="0"/>
          </a:p>
        </p:txBody>
      </p:sp>
      <p:sp>
        <p:nvSpPr>
          <p:cNvPr id="18" name="Espace réservé du numéro de diapositive 17">
            <a:extLst>
              <a:ext uri="{FF2B5EF4-FFF2-40B4-BE49-F238E27FC236}">
                <a16:creationId xmlns:a16="http://schemas.microsoft.com/office/drawing/2014/main" id="{4993E24A-EF18-3B4C-8736-A606F33EB88B}"/>
              </a:ext>
            </a:extLst>
          </p:cNvPr>
          <p:cNvSpPr>
            <a:spLocks noGrp="1"/>
          </p:cNvSpPr>
          <p:nvPr>
            <p:ph type="sldNum" sz="quarter" idx="12"/>
          </p:nvPr>
        </p:nvSpPr>
        <p:spPr>
          <a:xfrm>
            <a:off x="11684952" y="6542370"/>
            <a:ext cx="390912" cy="143629"/>
          </a:xfrm>
          <a:prstGeom prst="rect">
            <a:avLst/>
          </a:prstGeom>
        </p:spPr>
        <p:txBody>
          <a:bodyPr lIns="121917" tIns="60958" rIns="121917" bIns="60958"/>
          <a:lstStyle/>
          <a:p>
            <a:fld id="{0704499F-9A75-E344-8B98-5A5EDCFEF42B}" type="slidenum">
              <a:rPr lang="en-GB" noProof="0" smtClean="0"/>
              <a:pPr/>
              <a:t>‹N°›</a:t>
            </a:fld>
            <a:endParaRPr lang="en-GB" noProof="0"/>
          </a:p>
        </p:txBody>
      </p:sp>
      <p:sp>
        <p:nvSpPr>
          <p:cNvPr id="12" name="Title Placeholder 1"/>
          <p:cNvSpPr>
            <a:spLocks noGrp="1"/>
          </p:cNvSpPr>
          <p:nvPr>
            <p:ph type="title" hasCustomPrompt="1"/>
          </p:nvPr>
        </p:nvSpPr>
        <p:spPr>
          <a:xfrm>
            <a:off x="479999" y="1008000"/>
            <a:ext cx="11040000" cy="360000"/>
          </a:xfrm>
          <a:prstGeom prst="rect">
            <a:avLst/>
          </a:prstGeom>
        </p:spPr>
        <p:txBody>
          <a:bodyPr vert="horz" lIns="0" tIns="0" rIns="0" bIns="0" rtlCol="0" anchor="t">
            <a:noAutofit/>
          </a:bodyPr>
          <a:lstStyle>
            <a:lvl1pPr>
              <a:defRPr/>
            </a:lvl1pPr>
          </a:lstStyle>
          <a:p>
            <a:r>
              <a:rPr lang="en-GB" noProof="0"/>
              <a:t>Insert title – 1 line</a:t>
            </a:r>
            <a:endParaRPr lang="en-GB" noProof="0" dirty="0"/>
          </a:p>
        </p:txBody>
      </p:sp>
      <p:sp>
        <p:nvSpPr>
          <p:cNvPr id="14" name="Textplatzhalter 13"/>
          <p:cNvSpPr>
            <a:spLocks noGrp="1"/>
          </p:cNvSpPr>
          <p:nvPr>
            <p:ph type="body" sz="quarter" idx="13" hasCustomPrompt="1"/>
          </p:nvPr>
        </p:nvSpPr>
        <p:spPr>
          <a:xfrm>
            <a:off x="479999" y="1560001"/>
            <a:ext cx="11040000" cy="328295"/>
          </a:xfrm>
          <a:prstGeom prst="rect">
            <a:avLst/>
          </a:prstGeom>
        </p:spPr>
        <p:txBody>
          <a:bodyPr/>
          <a:lstStyle>
            <a:lvl1pPr marL="0" indent="0">
              <a:buFontTx/>
              <a:buNone/>
              <a:defRPr sz="2100" cap="all" baseline="0">
                <a:solidFill>
                  <a:schemeClr val="accent2"/>
                </a:solidFill>
              </a:defRPr>
            </a:lvl1pPr>
          </a:lstStyle>
          <a:p>
            <a:pPr lvl="0"/>
            <a:r>
              <a:rPr lang="en-GB"/>
              <a:t>Insert subtitle</a:t>
            </a:r>
            <a:endParaRPr lang="en-GB" dirty="0"/>
          </a:p>
        </p:txBody>
      </p:sp>
      <p:sp>
        <p:nvSpPr>
          <p:cNvPr id="19" name="Textplatzhalter 18"/>
          <p:cNvSpPr>
            <a:spLocks noGrp="1"/>
          </p:cNvSpPr>
          <p:nvPr>
            <p:ph type="body" sz="quarter" idx="14" hasCustomPrompt="1"/>
          </p:nvPr>
        </p:nvSpPr>
        <p:spPr>
          <a:xfrm>
            <a:off x="479999" y="6157583"/>
            <a:ext cx="11040000" cy="143629"/>
          </a:xfrm>
          <a:prstGeom prst="rect">
            <a:avLst/>
          </a:prstGeom>
        </p:spPr>
        <p:txBody>
          <a:bodyPr anchor="b"/>
          <a:lstStyle>
            <a:lvl1pPr marL="0" indent="0">
              <a:buFontTx/>
              <a:buNone/>
              <a:defRPr sz="900">
                <a:solidFill>
                  <a:schemeClr val="tx2"/>
                </a:solidFill>
              </a:defRPr>
            </a:lvl1pPr>
          </a:lstStyle>
          <a:p>
            <a:pPr lvl="0"/>
            <a:r>
              <a:rPr lang="en-GB"/>
              <a:t>Notes and Sources</a:t>
            </a:r>
            <a:endParaRPr lang="en-GB" dirty="0"/>
          </a:p>
        </p:txBody>
      </p:sp>
      <p:sp>
        <p:nvSpPr>
          <p:cNvPr id="36" name="Textplatzhalter 35"/>
          <p:cNvSpPr>
            <a:spLocks noGrp="1"/>
          </p:cNvSpPr>
          <p:nvPr>
            <p:ph type="body" sz="quarter" idx="15" hasCustomPrompt="1"/>
          </p:nvPr>
        </p:nvSpPr>
        <p:spPr>
          <a:xfrm>
            <a:off x="479999" y="2280000"/>
            <a:ext cx="5280000" cy="1219200"/>
          </a:xfrm>
        </p:spPr>
        <p:txBody>
          <a:bodyPr/>
          <a:lstStyle>
            <a:lvl2pPr>
              <a:defRPr baseline="0"/>
            </a:lvl2pPr>
            <a:lvl3pPr>
              <a:defRPr/>
            </a:lvl3pPr>
            <a:lvl4pPr>
              <a:defRPr/>
            </a:lvl4pPr>
            <a:lvl5pPr>
              <a:defRPr/>
            </a:lvl5pPr>
          </a:lstStyle>
          <a:p>
            <a:pPr lvl="1"/>
            <a:r>
              <a:rPr lang="en-GB"/>
              <a:t>Insert text</a:t>
            </a:r>
          </a:p>
          <a:p>
            <a:pPr lvl="2"/>
            <a:r>
              <a:rPr lang="en-GB"/>
              <a:t>Insert text</a:t>
            </a:r>
          </a:p>
          <a:p>
            <a:pPr lvl="3"/>
            <a:r>
              <a:rPr lang="en-GB"/>
              <a:t>Insert text</a:t>
            </a:r>
          </a:p>
          <a:p>
            <a:pPr lvl="4"/>
            <a:r>
              <a:rPr lang="en-GB"/>
              <a:t>Insert text</a:t>
            </a:r>
            <a:endParaRPr lang="en-GB" dirty="0"/>
          </a:p>
        </p:txBody>
      </p:sp>
      <p:sp>
        <p:nvSpPr>
          <p:cNvPr id="37" name="Textplatzhalter 35"/>
          <p:cNvSpPr>
            <a:spLocks noGrp="1"/>
          </p:cNvSpPr>
          <p:nvPr>
            <p:ph type="body" sz="quarter" idx="16" hasCustomPrompt="1"/>
          </p:nvPr>
        </p:nvSpPr>
        <p:spPr>
          <a:xfrm>
            <a:off x="6239999" y="2280000"/>
            <a:ext cx="5280000" cy="1219200"/>
          </a:xfrm>
        </p:spPr>
        <p:txBody>
          <a:bodyPr/>
          <a:lstStyle>
            <a:lvl2pPr>
              <a:defRPr baseline="0"/>
            </a:lvl2pPr>
            <a:lvl3pPr>
              <a:defRPr/>
            </a:lvl3pPr>
            <a:lvl4pPr>
              <a:defRPr/>
            </a:lvl4pPr>
            <a:lvl5pPr>
              <a:defRPr/>
            </a:lvl5pPr>
          </a:lstStyle>
          <a:p>
            <a:pPr lvl="1"/>
            <a:r>
              <a:rPr lang="en-GB"/>
              <a:t>Insert text</a:t>
            </a:r>
          </a:p>
          <a:p>
            <a:pPr lvl="2"/>
            <a:r>
              <a:rPr lang="en-GB"/>
              <a:t>Insert text</a:t>
            </a:r>
          </a:p>
          <a:p>
            <a:pPr lvl="3"/>
            <a:r>
              <a:rPr lang="en-GB"/>
              <a:t>Insert text</a:t>
            </a:r>
          </a:p>
          <a:p>
            <a:pPr lvl="4"/>
            <a:r>
              <a:rPr lang="en-GB"/>
              <a:t>Insert text</a:t>
            </a:r>
            <a:endParaRPr lang="en-GB" dirty="0"/>
          </a:p>
        </p:txBody>
      </p:sp>
      <p:sp>
        <p:nvSpPr>
          <p:cNvPr id="11" name="Fußzeilenplatzhalter 18"/>
          <p:cNvSpPr>
            <a:spLocks noGrp="1"/>
          </p:cNvSpPr>
          <p:nvPr>
            <p:ph type="ftr" sz="quarter" idx="3"/>
          </p:nvPr>
        </p:nvSpPr>
        <p:spPr>
          <a:xfrm>
            <a:off x="1776000" y="6542370"/>
            <a:ext cx="5760000" cy="143629"/>
          </a:xfrm>
          <a:prstGeom prst="rect">
            <a:avLst/>
          </a:prstGeom>
        </p:spPr>
        <p:txBody>
          <a:bodyPr vert="horz" lIns="0" tIns="0" rIns="0" bIns="0" rtlCol="0" anchor="ctr">
            <a:noAutofit/>
          </a:bodyPr>
          <a:lstStyle>
            <a:lvl1pPr algn="l">
              <a:defRPr sz="900">
                <a:solidFill>
                  <a:schemeClr val="bg2">
                    <a:lumMod val="75000"/>
                  </a:schemeClr>
                </a:solidFill>
              </a:defRPr>
            </a:lvl1pPr>
          </a:lstStyle>
          <a:p>
            <a:r>
              <a:rPr lang="en-GB"/>
              <a:t>Name of Presentation</a:t>
            </a:r>
            <a:endParaRPr lang="en-GB" dirty="0"/>
          </a:p>
        </p:txBody>
      </p:sp>
    </p:spTree>
    <p:extLst>
      <p:ext uri="{BB962C8B-B14F-4D97-AF65-F5344CB8AC3E}">
        <p14:creationId xmlns:p14="http://schemas.microsoft.com/office/powerpoint/2010/main" val="39138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21"/>
          </p:nvPr>
        </p:nvSpPr>
        <p:spPr/>
        <p:txBody>
          <a:bodyPr/>
          <a:lstStyle/>
          <a:p>
            <a:fld id="{733122C9-A0B9-462F-8757-0847AD287B63}" type="slidenum">
              <a:rPr lang="fr-FR" smtClean="0"/>
              <a:pPr/>
              <a:t>‹N°›</a:t>
            </a:fld>
            <a:endParaRPr lang="fr-FR"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3393" y="6213309"/>
            <a:ext cx="1112417" cy="441491"/>
          </a:xfrm>
          <a:prstGeom prst="rect">
            <a:avLst/>
          </a:prstGeom>
        </p:spPr>
      </p:pic>
      <p:sp>
        <p:nvSpPr>
          <p:cNvPr id="2" name="Titre 1"/>
          <p:cNvSpPr>
            <a:spLocks noGrp="1"/>
          </p:cNvSpPr>
          <p:nvPr>
            <p:ph type="title"/>
          </p:nvPr>
        </p:nvSpPr>
        <p:spPr/>
        <p:txBody>
          <a:bodyPr/>
          <a:lstStyle/>
          <a:p>
            <a:r>
              <a:rPr lang="fr-FR" dirty="0"/>
              <a:t>Modifiez le style du titre</a:t>
            </a:r>
          </a:p>
        </p:txBody>
      </p:sp>
      <p:sp>
        <p:nvSpPr>
          <p:cNvPr id="6" name="Espace réservé du texte 5"/>
          <p:cNvSpPr>
            <a:spLocks noGrp="1"/>
          </p:cNvSpPr>
          <p:nvPr>
            <p:ph type="body" sz="quarter" idx="22"/>
          </p:nvPr>
        </p:nvSpPr>
        <p:spPr>
          <a:xfrm>
            <a:off x="431801" y="1316765"/>
            <a:ext cx="11233151" cy="451273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72775010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71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03">
    <p:spTree>
      <p:nvGrpSpPr>
        <p:cNvPr id="1" name=""/>
        <p:cNvGrpSpPr/>
        <p:nvPr/>
      </p:nvGrpSpPr>
      <p:grpSpPr>
        <a:xfrm>
          <a:off x="0" y="0"/>
          <a:ext cx="0" cy="0"/>
          <a:chOff x="0" y="0"/>
          <a:chExt cx="0" cy="0"/>
        </a:xfrm>
      </p:grpSpPr>
      <p:pic>
        <p:nvPicPr>
          <p:cNvPr id="24" name="Picture Placeholder 2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477001" y="10957"/>
            <a:ext cx="5714999" cy="6847043"/>
          </a:xfrm>
          <a:prstGeom prst="rect">
            <a:avLst/>
          </a:prstGeom>
          <a:ln w="0">
            <a:noFill/>
          </a:ln>
        </p:spPr>
      </p:pic>
      <p:sp>
        <p:nvSpPr>
          <p:cNvPr id="8" name="Title 7"/>
          <p:cNvSpPr>
            <a:spLocks noGrp="1"/>
          </p:cNvSpPr>
          <p:nvPr>
            <p:ph type="title"/>
          </p:nvPr>
        </p:nvSpPr>
        <p:spPr>
          <a:xfrm>
            <a:off x="1132114" y="2021642"/>
            <a:ext cx="4965411" cy="2111602"/>
          </a:xfrm>
        </p:spPr>
        <p:txBody>
          <a:bodyPr>
            <a:normAutofit/>
          </a:bodyPr>
          <a:lstStyle>
            <a:lvl1pPr marL="176400" indent="-226800">
              <a:buFontTx/>
              <a:buBlip>
                <a:blip r:embed="rId3"/>
              </a:buBlip>
              <a:defRPr sz="4800"/>
            </a:lvl1pPr>
          </a:lstStyle>
          <a:p>
            <a:r>
              <a:rPr lang="en-US" dirty="0"/>
              <a:t>Click to edit Master title style</a:t>
            </a:r>
          </a:p>
        </p:txBody>
      </p:sp>
      <p:sp>
        <p:nvSpPr>
          <p:cNvPr id="5" name="Text Placeholder 2"/>
          <p:cNvSpPr>
            <a:spLocks noGrp="1"/>
          </p:cNvSpPr>
          <p:nvPr>
            <p:ph type="body" idx="10" hasCustomPrompt="1"/>
          </p:nvPr>
        </p:nvSpPr>
        <p:spPr>
          <a:xfrm>
            <a:off x="1132114" y="4344425"/>
            <a:ext cx="4965411" cy="586534"/>
          </a:xfrm>
        </p:spPr>
        <p:txBody>
          <a:bodyPr>
            <a:normAutofit/>
          </a:bodyPr>
          <a:lstStyle>
            <a:lvl1pPr marL="0" indent="0">
              <a:lnSpc>
                <a:spcPct val="100000"/>
              </a:lnSpc>
              <a:buNone/>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Image 9">
            <a:extLst>
              <a:ext uri="{FF2B5EF4-FFF2-40B4-BE49-F238E27FC236}">
                <a16:creationId xmlns:a16="http://schemas.microsoft.com/office/drawing/2014/main" id="{566C2852-8B9D-2E49-8774-9BF0427DDCBC}"/>
              </a:ext>
            </a:extLst>
          </p:cNvPr>
          <p:cNvPicPr>
            <a:picLocks/>
          </p:cNvPicPr>
          <p:nvPr userDrawn="1"/>
        </p:nvPicPr>
        <p:blipFill>
          <a:blip r:embed="rId4">
            <a:extLst>
              <a:ext uri="{28A0092B-C50C-407E-A947-70E740481C1C}">
                <a14:useLocalDpi xmlns:a14="http://schemas.microsoft.com/office/drawing/2010/main"/>
              </a:ext>
            </a:extLst>
          </a:blip>
          <a:stretch>
            <a:fillRect/>
          </a:stretch>
        </p:blipFill>
        <p:spPr>
          <a:xfrm>
            <a:off x="6476870" y="5322"/>
            <a:ext cx="5715130" cy="6850800"/>
          </a:xfrm>
          <a:prstGeom prst="rect">
            <a:avLst/>
          </a:prstGeom>
        </p:spPr>
      </p:pic>
    </p:spTree>
    <p:extLst>
      <p:ext uri="{BB962C8B-B14F-4D97-AF65-F5344CB8AC3E}">
        <p14:creationId xmlns:p14="http://schemas.microsoft.com/office/powerpoint/2010/main" val="3226661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6628" y="4589463"/>
            <a:ext cx="10200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Title 6"/>
          <p:cNvSpPr>
            <a:spLocks noGrp="1"/>
          </p:cNvSpPr>
          <p:nvPr>
            <p:ph type="title"/>
          </p:nvPr>
        </p:nvSpPr>
        <p:spPr/>
        <p:txBody>
          <a:bodyPr/>
          <a:lstStyle/>
          <a:p>
            <a:r>
              <a:rPr lang="en-US"/>
              <a:t>Click to edit Master title style</a:t>
            </a:r>
            <a:endParaRPr lang="en-US" dirty="0"/>
          </a:p>
        </p:txBody>
      </p:sp>
      <p:sp>
        <p:nvSpPr>
          <p:cNvPr id="2" name="Espace réservé du pied de page 1">
            <a:extLst>
              <a:ext uri="{FF2B5EF4-FFF2-40B4-BE49-F238E27FC236}">
                <a16:creationId xmlns:a16="http://schemas.microsoft.com/office/drawing/2014/main" id="{A60079EC-DFA7-2F45-A16A-554177BFFF64}"/>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426593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31143" y="2818676"/>
            <a:ext cx="7329715" cy="718673"/>
          </a:xfrm>
        </p:spPr>
        <p:txBody>
          <a:bodyPr/>
          <a:lstStyle>
            <a:lvl1pPr marL="0" indent="0" algn="ctr">
              <a:buNone/>
              <a:defRPr sz="2400">
                <a:solidFill>
                  <a:srgbClr val="29235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Title 6"/>
          <p:cNvSpPr>
            <a:spLocks noGrp="1"/>
          </p:cNvSpPr>
          <p:nvPr>
            <p:ph type="title" hasCustomPrompt="1"/>
          </p:nvPr>
        </p:nvSpPr>
        <p:spPr>
          <a:xfrm>
            <a:off x="798285" y="1271922"/>
            <a:ext cx="10207171" cy="1325563"/>
          </a:xfrm>
        </p:spPr>
        <p:txBody>
          <a:bodyPr>
            <a:normAutofit/>
          </a:bodyPr>
          <a:lstStyle>
            <a:lvl1pPr algn="ctr">
              <a:defRPr sz="5400"/>
            </a:lvl1pPr>
          </a:lstStyle>
          <a:p>
            <a:r>
              <a:rPr lang="en-US" dirty="0"/>
              <a:t>Thank you for listening</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0816" cy="685048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8770" y="5648129"/>
            <a:ext cx="2648650" cy="1067906"/>
          </a:xfrm>
          <a:prstGeom prst="rect">
            <a:avLst/>
          </a:prstGeom>
        </p:spPr>
      </p:pic>
      <p:sp>
        <p:nvSpPr>
          <p:cNvPr id="17" name="Espace réservé du texte 16">
            <a:extLst>
              <a:ext uri="{FF2B5EF4-FFF2-40B4-BE49-F238E27FC236}">
                <a16:creationId xmlns:a16="http://schemas.microsoft.com/office/drawing/2014/main" id="{EC007F5D-2E18-9E44-9EB0-C611DB8E4C63}"/>
              </a:ext>
            </a:extLst>
          </p:cNvPr>
          <p:cNvSpPr>
            <a:spLocks noGrp="1"/>
          </p:cNvSpPr>
          <p:nvPr>
            <p:ph type="body" sz="quarter" idx="11" hasCustomPrompt="1"/>
          </p:nvPr>
        </p:nvSpPr>
        <p:spPr>
          <a:xfrm>
            <a:off x="982871" y="5017150"/>
            <a:ext cx="2622299" cy="387350"/>
          </a:xfrm>
        </p:spPr>
        <p:txBody>
          <a:bodyPr/>
          <a:lstStyle>
            <a:lvl1pPr>
              <a:defRPr>
                <a:solidFill>
                  <a:srgbClr val="2C2C2C"/>
                </a:solidFill>
              </a:defRPr>
            </a:lvl1pPr>
          </a:lstStyle>
          <a:p>
            <a:pPr lvl="0"/>
            <a:r>
              <a:rPr lang="fr-FR" dirty="0" err="1"/>
              <a:t>mobidatalab.eu</a:t>
            </a:r>
            <a:endParaRPr lang="fr-FR" dirty="0"/>
          </a:p>
        </p:txBody>
      </p:sp>
      <p:pic>
        <p:nvPicPr>
          <p:cNvPr id="18" name="Picture 3">
            <a:extLst>
              <a:ext uri="{FF2B5EF4-FFF2-40B4-BE49-F238E27FC236}">
                <a16:creationId xmlns:a16="http://schemas.microsoft.com/office/drawing/2014/main" id="{57CC4FF5-D243-CC40-818B-AD4BBF6548F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262787" y="4433199"/>
            <a:ext cx="6551390" cy="1996231"/>
          </a:xfrm>
          <a:prstGeom prst="rect">
            <a:avLst/>
          </a:prstGeom>
        </p:spPr>
      </p:pic>
    </p:spTree>
    <p:extLst>
      <p:ext uri="{BB962C8B-B14F-4D97-AF65-F5344CB8AC3E}">
        <p14:creationId xmlns:p14="http://schemas.microsoft.com/office/powerpoint/2010/main" val="3683483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6628" y="2714172"/>
            <a:ext cx="3120572" cy="28157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978400" y="2714171"/>
            <a:ext cx="6375400" cy="281577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Espace réservé du pied de page 4">
            <a:extLst>
              <a:ext uri="{FF2B5EF4-FFF2-40B4-BE49-F238E27FC236}">
                <a16:creationId xmlns:a16="http://schemas.microsoft.com/office/drawing/2014/main" id="{A33A6404-4FA6-FF40-A644-8EB8DCAB40D0}"/>
              </a:ext>
            </a:extLst>
          </p:cNvPr>
          <p:cNvSpPr>
            <a:spLocks noGrp="1"/>
          </p:cNvSpPr>
          <p:nvPr>
            <p:ph type="ftr" sz="quarter" idx="10"/>
          </p:nvPr>
        </p:nvSpPr>
        <p:spPr/>
        <p:txBody>
          <a:bodyPr/>
          <a:lstStyle/>
          <a:p>
            <a:endParaRPr lang="fr-FR" dirty="0"/>
          </a:p>
        </p:txBody>
      </p:sp>
    </p:spTree>
    <p:extLst>
      <p:ext uri="{BB962C8B-B14F-4D97-AF65-F5344CB8AC3E}">
        <p14:creationId xmlns:p14="http://schemas.microsoft.com/office/powerpoint/2010/main" val="2438403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image" Target="../media/image3.emf"/><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6628" y="365125"/>
            <a:ext cx="1020717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6628" y="2055813"/>
            <a:ext cx="10207171" cy="39925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7" cstate="print">
            <a:extLst>
              <a:ext uri="{28A0092B-C50C-407E-A947-70E740481C1C}">
                <a14:useLocalDpi xmlns:a14="http://schemas.microsoft.com/office/drawing/2010/main" val="0"/>
              </a:ext>
            </a:extLst>
          </a:blip>
          <a:srcRect/>
          <a:stretch/>
        </p:blipFill>
        <p:spPr>
          <a:xfrm>
            <a:off x="304709" y="6413498"/>
            <a:ext cx="422686" cy="288000"/>
          </a:xfrm>
          <a:prstGeom prst="rect">
            <a:avLst/>
          </a:prstGeom>
        </p:spPr>
      </p:pic>
      <p:sp>
        <p:nvSpPr>
          <p:cNvPr id="4" name="Rectangle 3">
            <a:extLst>
              <a:ext uri="{FF2B5EF4-FFF2-40B4-BE49-F238E27FC236}">
                <a16:creationId xmlns:a16="http://schemas.microsoft.com/office/drawing/2014/main" id="{DC811133-68AC-EC4F-99B1-DB7D55D6866F}"/>
              </a:ext>
            </a:extLst>
          </p:cNvPr>
          <p:cNvSpPr/>
          <p:nvPr userDrawn="1"/>
        </p:nvSpPr>
        <p:spPr>
          <a:xfrm>
            <a:off x="0" y="0"/>
            <a:ext cx="12193200"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C40929FD-0C63-BD4E-A4DB-34BB2411CB50}"/>
              </a:ext>
            </a:extLst>
          </p:cNvPr>
          <p:cNvSpPr/>
          <p:nvPr userDrawn="1"/>
        </p:nvSpPr>
        <p:spPr>
          <a:xfrm>
            <a:off x="0" y="213677"/>
            <a:ext cx="12193200" cy="5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3B0A3DF-55DF-484B-B066-51154B2AFF02}"/>
              </a:ext>
            </a:extLst>
          </p:cNvPr>
          <p:cNvSpPr/>
          <p:nvPr userDrawn="1"/>
        </p:nvSpPr>
        <p:spPr>
          <a:xfrm>
            <a:off x="0" y="6776843"/>
            <a:ext cx="12193200" cy="1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solidFill>
            </a:endParaRPr>
          </a:p>
        </p:txBody>
      </p:sp>
      <p:pic>
        <p:nvPicPr>
          <p:cNvPr id="8" name="Picture 8">
            <a:extLst>
              <a:ext uri="{FF2B5EF4-FFF2-40B4-BE49-F238E27FC236}">
                <a16:creationId xmlns:a16="http://schemas.microsoft.com/office/drawing/2014/main" id="{EF8C175B-241F-444A-8D49-078387A7C823}"/>
              </a:ext>
            </a:extLst>
          </p:cNvPr>
          <p:cNvPicPr>
            <a:picLocks noChangeAspect="1"/>
          </p:cNvPicPr>
          <p:nvPr userDrawn="1"/>
        </p:nvPicPr>
        <p:blipFill>
          <a:blip r:embed="rId28" cstate="screen">
            <a:extLst>
              <a:ext uri="{28A0092B-C50C-407E-A947-70E740481C1C}">
                <a14:useLocalDpi xmlns:a14="http://schemas.microsoft.com/office/drawing/2010/main"/>
              </a:ext>
            </a:extLst>
          </a:blip>
          <a:srcRect/>
          <a:stretch/>
        </p:blipFill>
        <p:spPr>
          <a:xfrm>
            <a:off x="858783" y="6413498"/>
            <a:ext cx="2075680" cy="288000"/>
          </a:xfrm>
          <a:prstGeom prst="rect">
            <a:avLst/>
          </a:prstGeom>
        </p:spPr>
      </p:pic>
      <p:sp>
        <p:nvSpPr>
          <p:cNvPr id="6" name="ZoneTexte 5">
            <a:extLst>
              <a:ext uri="{FF2B5EF4-FFF2-40B4-BE49-F238E27FC236}">
                <a16:creationId xmlns:a16="http://schemas.microsoft.com/office/drawing/2014/main" id="{8BEAC26B-3D43-7F42-86B1-C1D55D9B6166}"/>
              </a:ext>
            </a:extLst>
          </p:cNvPr>
          <p:cNvSpPr txBox="1"/>
          <p:nvPr userDrawn="1"/>
        </p:nvSpPr>
        <p:spPr>
          <a:xfrm>
            <a:off x="11005599" y="6413498"/>
            <a:ext cx="881692" cy="246221"/>
          </a:xfrm>
          <a:prstGeom prst="rect">
            <a:avLst/>
          </a:prstGeom>
          <a:noFill/>
        </p:spPr>
        <p:txBody>
          <a:bodyPr wrap="square" rtlCol="0">
            <a:spAutoFit/>
          </a:bodyPr>
          <a:lstStyle/>
          <a:p>
            <a:fld id="{6E05F0DD-1C07-1544-A05C-EF38F27F294F}" type="slidenum">
              <a:rPr lang="fr-FR" sz="1000" smtClean="0">
                <a:solidFill>
                  <a:schemeClr val="accent1"/>
                </a:solidFill>
              </a:rPr>
              <a:t>‹N°›</a:t>
            </a:fld>
            <a:endParaRPr lang="fr-FR" sz="1000" dirty="0">
              <a:solidFill>
                <a:schemeClr val="accent1"/>
              </a:solidFill>
            </a:endParaRPr>
          </a:p>
        </p:txBody>
      </p:sp>
      <p:sp>
        <p:nvSpPr>
          <p:cNvPr id="12" name="ZoneTexte 11">
            <a:extLst>
              <a:ext uri="{FF2B5EF4-FFF2-40B4-BE49-F238E27FC236}">
                <a16:creationId xmlns:a16="http://schemas.microsoft.com/office/drawing/2014/main" id="{2F3DA75D-48DA-6542-9D1E-8D82BC2AD865}"/>
              </a:ext>
            </a:extLst>
          </p:cNvPr>
          <p:cNvSpPr txBox="1"/>
          <p:nvPr userDrawn="1"/>
        </p:nvSpPr>
        <p:spPr>
          <a:xfrm>
            <a:off x="9750284" y="6413498"/>
            <a:ext cx="1102746" cy="246221"/>
          </a:xfrm>
          <a:prstGeom prst="rect">
            <a:avLst/>
          </a:prstGeom>
          <a:noFill/>
        </p:spPr>
        <p:txBody>
          <a:bodyPr wrap="square" rtlCol="0">
            <a:spAutoFit/>
          </a:bodyPr>
          <a:lstStyle/>
          <a:p>
            <a:pPr algn="ctr"/>
            <a:fld id="{043CA0BF-6BCD-6648-B11D-A9B872E8F362}" type="datetime1">
              <a:rPr lang="fr-BE" sz="1000" smtClean="0">
                <a:solidFill>
                  <a:schemeClr val="accent1"/>
                </a:solidFill>
              </a:rPr>
              <a:t>26-01-24</a:t>
            </a:fld>
            <a:endParaRPr lang="fr-FR" sz="1000" dirty="0">
              <a:solidFill>
                <a:schemeClr val="accent1"/>
              </a:solidFill>
            </a:endParaRPr>
          </a:p>
        </p:txBody>
      </p:sp>
      <p:sp>
        <p:nvSpPr>
          <p:cNvPr id="14" name="Espace réservé du pied de page 13">
            <a:extLst>
              <a:ext uri="{FF2B5EF4-FFF2-40B4-BE49-F238E27FC236}">
                <a16:creationId xmlns:a16="http://schemas.microsoft.com/office/drawing/2014/main" id="{8BB81BDD-E3AB-EA4E-A53A-2F2224E62875}"/>
              </a:ext>
            </a:extLst>
          </p:cNvPr>
          <p:cNvSpPr>
            <a:spLocks noGrp="1"/>
          </p:cNvSpPr>
          <p:nvPr>
            <p:ph type="ftr" sz="quarter" idx="3"/>
          </p:nvPr>
        </p:nvSpPr>
        <p:spPr>
          <a:xfrm>
            <a:off x="4038599" y="6356350"/>
            <a:ext cx="555911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Tree>
    <p:extLst>
      <p:ext uri="{BB962C8B-B14F-4D97-AF65-F5344CB8AC3E}">
        <p14:creationId xmlns:p14="http://schemas.microsoft.com/office/powerpoint/2010/main" val="1323600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p:txStyles>
    <p:titleStyle>
      <a:lvl1pPr marL="175500" indent="-226800" algn="l" defTabSz="914400" rtl="0" eaLnBrk="1" latinLnBrk="0" hangingPunct="1">
        <a:lnSpc>
          <a:spcPct val="100000"/>
        </a:lnSpc>
        <a:spcBef>
          <a:spcPct val="0"/>
        </a:spcBef>
        <a:buFontTx/>
        <a:buBlip>
          <a:blip r:embed="rId29"/>
        </a:buBlip>
        <a:defRPr sz="4100" b="1" kern="1200">
          <a:solidFill>
            <a:srgbClr val="2C2C2C"/>
          </a:solidFill>
          <a:latin typeface="+mj-lt"/>
          <a:ea typeface="+mj-ea"/>
          <a:cs typeface="Calibri" panose="020F0502020204030204" pitchFamily="34" charset="0"/>
        </a:defRPr>
      </a:lvl1pPr>
    </p:titleStyle>
    <p:bodyStyle>
      <a:lvl1pPr marL="0" indent="0" algn="l" defTabSz="914400" rtl="0" eaLnBrk="1" latinLnBrk="0" hangingPunct="1">
        <a:lnSpc>
          <a:spcPct val="100000"/>
        </a:lnSpc>
        <a:spcBef>
          <a:spcPts val="750"/>
        </a:spcBef>
        <a:buFontTx/>
        <a:buNone/>
        <a:defRPr sz="26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75"/>
        </a:spcBef>
        <a:buClr>
          <a:schemeClr val="accent1"/>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75"/>
        </a:spcBef>
        <a:buClr>
          <a:schemeClr val="accent1"/>
        </a:buClr>
        <a:buSzPct val="80000"/>
        <a:buFont typeface="Courier New" panose="02070309020205020404" pitchFamily="49" charset="0"/>
        <a:buChar char="o"/>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333"/>
        </a:spcBef>
        <a:buClr>
          <a:schemeClr val="accent2"/>
        </a:buClr>
        <a:buSzPct val="12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300"/>
        </a:spcBef>
        <a:buClr>
          <a:schemeClr val="accent1"/>
        </a:buClr>
        <a:buSzPct val="90000"/>
        <a:buFont typeface="Wingdings" pitchFamily="2" charset="2"/>
        <a:buChar char="§"/>
        <a:defRPr sz="1800" kern="1200" baseline="0">
          <a:solidFill>
            <a:schemeClr val="tx1"/>
          </a:solidFill>
          <a:latin typeface="Arial" panose="020B060402020202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6628" y="365125"/>
            <a:ext cx="1020717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6628" y="2055813"/>
            <a:ext cx="10207171" cy="399256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30" cstate="screen">
            <a:extLst>
              <a:ext uri="{28A0092B-C50C-407E-A947-70E740481C1C}">
                <a14:useLocalDpi xmlns:a14="http://schemas.microsoft.com/office/drawing/2010/main"/>
              </a:ext>
            </a:extLst>
          </a:blip>
          <a:srcRect/>
          <a:stretch/>
        </p:blipFill>
        <p:spPr>
          <a:xfrm>
            <a:off x="222289" y="6413498"/>
            <a:ext cx="2075680" cy="288000"/>
          </a:xfrm>
          <a:prstGeom prst="rect">
            <a:avLst/>
          </a:prstGeom>
        </p:spPr>
      </p:pic>
      <p:sp>
        <p:nvSpPr>
          <p:cNvPr id="4" name="Rectangle 3">
            <a:extLst>
              <a:ext uri="{FF2B5EF4-FFF2-40B4-BE49-F238E27FC236}">
                <a16:creationId xmlns:a16="http://schemas.microsoft.com/office/drawing/2014/main" id="{DC811133-68AC-EC4F-99B1-DB7D55D6866F}"/>
              </a:ext>
            </a:extLst>
          </p:cNvPr>
          <p:cNvSpPr/>
          <p:nvPr userDrawn="1"/>
        </p:nvSpPr>
        <p:spPr>
          <a:xfrm>
            <a:off x="0" y="0"/>
            <a:ext cx="12193200"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C40929FD-0C63-BD4E-A4DB-34BB2411CB50}"/>
              </a:ext>
            </a:extLst>
          </p:cNvPr>
          <p:cNvSpPr/>
          <p:nvPr userDrawn="1"/>
        </p:nvSpPr>
        <p:spPr>
          <a:xfrm>
            <a:off x="0" y="213677"/>
            <a:ext cx="12193200" cy="5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3B0A3DF-55DF-484B-B066-51154B2AFF02}"/>
              </a:ext>
            </a:extLst>
          </p:cNvPr>
          <p:cNvSpPr/>
          <p:nvPr userDrawn="1"/>
        </p:nvSpPr>
        <p:spPr>
          <a:xfrm>
            <a:off x="0" y="6776843"/>
            <a:ext cx="12193200" cy="1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solidFill>
            </a:endParaRPr>
          </a:p>
        </p:txBody>
      </p:sp>
    </p:spTree>
    <p:extLst>
      <p:ext uri="{BB962C8B-B14F-4D97-AF65-F5344CB8AC3E}">
        <p14:creationId xmlns:p14="http://schemas.microsoft.com/office/powerpoint/2010/main" val="380670275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txStyles>
    <p:titleStyle>
      <a:lvl1pPr marL="175500" indent="-226800" algn="l" defTabSz="914400" rtl="0" eaLnBrk="1" latinLnBrk="0" hangingPunct="1">
        <a:lnSpc>
          <a:spcPct val="100000"/>
        </a:lnSpc>
        <a:spcBef>
          <a:spcPct val="0"/>
        </a:spcBef>
        <a:buFontTx/>
        <a:buBlip>
          <a:blip r:embed="rId31"/>
        </a:buBlip>
        <a:defRPr sz="4100" b="1" kern="1200">
          <a:solidFill>
            <a:srgbClr val="2C2C2C"/>
          </a:solidFill>
          <a:latin typeface="+mj-lt"/>
          <a:ea typeface="+mj-ea"/>
          <a:cs typeface="Calibri" panose="020F0502020204030204" pitchFamily="34" charset="0"/>
        </a:defRPr>
      </a:lvl1pPr>
    </p:titleStyle>
    <p:bodyStyle>
      <a:lvl1pPr marL="0" indent="0" algn="l" defTabSz="914400" rtl="0" eaLnBrk="1" latinLnBrk="0" hangingPunct="1">
        <a:lnSpc>
          <a:spcPct val="100000"/>
        </a:lnSpc>
        <a:spcBef>
          <a:spcPts val="750"/>
        </a:spcBef>
        <a:buFontTx/>
        <a:buNone/>
        <a:defRPr sz="26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75"/>
        </a:spcBef>
        <a:buClr>
          <a:schemeClr val="accent1"/>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75"/>
        </a:spcBef>
        <a:buClr>
          <a:schemeClr val="accent1"/>
        </a:buClr>
        <a:buSzPct val="80000"/>
        <a:buFont typeface="Courier New" panose="02070309020205020404" pitchFamily="49" charset="0"/>
        <a:buChar char="o"/>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333"/>
        </a:spcBef>
        <a:buClr>
          <a:schemeClr val="accent2"/>
        </a:buClr>
        <a:buSzPct val="12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300"/>
        </a:spcBef>
        <a:buClr>
          <a:schemeClr val="accent1"/>
        </a:buClr>
        <a:buSzPct val="90000"/>
        <a:buFont typeface="Wingdings" pitchFamily="2" charset="2"/>
        <a:buChar char="§"/>
        <a:defRPr sz="1800" kern="1200" baseline="0">
          <a:solidFill>
            <a:schemeClr val="tx1"/>
          </a:solidFill>
          <a:latin typeface="Arial" panose="020B060402020202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53.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53.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49.pn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4.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34.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biDataLab/QGIS-guide-CKAN-GeoNetwork-access" TargetMode="External"/><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qgis.org/fr/site/forusers/download.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97E5798-2934-55E2-9B30-7DBD3C6E8F62}"/>
              </a:ext>
            </a:extLst>
          </p:cNvPr>
          <p:cNvSpPr>
            <a:spLocks noGrp="1"/>
          </p:cNvSpPr>
          <p:nvPr>
            <p:ph type="ctrTitle"/>
          </p:nvPr>
        </p:nvSpPr>
        <p:spPr/>
        <p:txBody>
          <a:bodyPr>
            <a:normAutofit/>
          </a:bodyPr>
          <a:lstStyle/>
          <a:p>
            <a:r>
              <a:rPr lang="en-US" dirty="0"/>
              <a:t>Data Access Services D.4.6</a:t>
            </a:r>
          </a:p>
        </p:txBody>
      </p:sp>
      <p:sp>
        <p:nvSpPr>
          <p:cNvPr id="8" name="Sous-titre 7">
            <a:extLst>
              <a:ext uri="{FF2B5EF4-FFF2-40B4-BE49-F238E27FC236}">
                <a16:creationId xmlns:a16="http://schemas.microsoft.com/office/drawing/2014/main" id="{FBFB0ED5-EF21-593D-D2C2-0D6393AFC9DB}"/>
              </a:ext>
            </a:extLst>
          </p:cNvPr>
          <p:cNvSpPr>
            <a:spLocks noGrp="1"/>
          </p:cNvSpPr>
          <p:nvPr>
            <p:ph type="subTitle" idx="1"/>
          </p:nvPr>
        </p:nvSpPr>
        <p:spPr/>
        <p:txBody>
          <a:bodyPr/>
          <a:lstStyle/>
          <a:p>
            <a:r>
              <a:rPr lang="en-US" dirty="0"/>
              <a:t>Renee OBREGON, AKKODIS</a:t>
            </a:r>
          </a:p>
          <a:p>
            <a:endParaRPr lang="en-US" dirty="0"/>
          </a:p>
        </p:txBody>
      </p:sp>
    </p:spTree>
    <p:extLst>
      <p:ext uri="{BB962C8B-B14F-4D97-AF65-F5344CB8AC3E}">
        <p14:creationId xmlns:p14="http://schemas.microsoft.com/office/powerpoint/2010/main" val="235823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A22688-8DA5-EBE0-883B-8C89C67E760F}"/>
              </a:ext>
            </a:extLst>
          </p:cNvPr>
          <p:cNvSpPr>
            <a:spLocks noGrp="1"/>
          </p:cNvSpPr>
          <p:nvPr>
            <p:ph type="title"/>
          </p:nvPr>
        </p:nvSpPr>
        <p:spPr/>
        <p:txBody>
          <a:bodyPr/>
          <a:lstStyle/>
          <a:p>
            <a:r>
              <a:rPr lang="en-US" dirty="0"/>
              <a:t>Example TEC dataset</a:t>
            </a:r>
          </a:p>
        </p:txBody>
      </p:sp>
      <p:pic>
        <p:nvPicPr>
          <p:cNvPr id="8" name="Image 7">
            <a:extLst>
              <a:ext uri="{FF2B5EF4-FFF2-40B4-BE49-F238E27FC236}">
                <a16:creationId xmlns:a16="http://schemas.microsoft.com/office/drawing/2014/main" id="{B82D74F6-7055-139C-50F3-513DABA09009}"/>
              </a:ext>
            </a:extLst>
          </p:cNvPr>
          <p:cNvPicPr>
            <a:picLocks noChangeAspect="1"/>
          </p:cNvPicPr>
          <p:nvPr/>
        </p:nvPicPr>
        <p:blipFill>
          <a:blip r:embed="rId3"/>
          <a:stretch>
            <a:fillRect/>
          </a:stretch>
        </p:blipFill>
        <p:spPr>
          <a:xfrm>
            <a:off x="5068719" y="2026558"/>
            <a:ext cx="6162675" cy="2095500"/>
          </a:xfrm>
          <a:prstGeom prst="rect">
            <a:avLst/>
          </a:prstGeom>
        </p:spPr>
      </p:pic>
      <p:pic>
        <p:nvPicPr>
          <p:cNvPr id="11" name="Espace réservé du contenu 10">
            <a:extLst>
              <a:ext uri="{FF2B5EF4-FFF2-40B4-BE49-F238E27FC236}">
                <a16:creationId xmlns:a16="http://schemas.microsoft.com/office/drawing/2014/main" id="{B7C38D26-A6BE-4A70-3FC0-87460B97B3AD}"/>
              </a:ext>
            </a:extLst>
          </p:cNvPr>
          <p:cNvPicPr>
            <a:picLocks noGrp="1" noChangeAspect="1"/>
          </p:cNvPicPr>
          <p:nvPr>
            <p:ph sz="half" idx="1"/>
          </p:nvPr>
        </p:nvPicPr>
        <p:blipFill>
          <a:blip r:embed="rId4"/>
          <a:stretch>
            <a:fillRect/>
          </a:stretch>
        </p:blipFill>
        <p:spPr>
          <a:xfrm>
            <a:off x="1146175" y="2940858"/>
            <a:ext cx="3121025" cy="2362172"/>
          </a:xfrm>
          <a:prstGeom prst="rect">
            <a:avLst/>
          </a:prstGeom>
        </p:spPr>
      </p:pic>
    </p:spTree>
    <p:extLst>
      <p:ext uri="{BB962C8B-B14F-4D97-AF65-F5344CB8AC3E}">
        <p14:creationId xmlns:p14="http://schemas.microsoft.com/office/powerpoint/2010/main" val="1701734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3A5520-E625-4843-84F4-459F9F8521A5}"/>
              </a:ext>
            </a:extLst>
          </p:cNvPr>
          <p:cNvSpPr>
            <a:spLocks noGrp="1"/>
          </p:cNvSpPr>
          <p:nvPr>
            <p:ph type="title"/>
          </p:nvPr>
        </p:nvSpPr>
        <p:spPr/>
        <p:txBody>
          <a:bodyPr>
            <a:normAutofit/>
          </a:bodyPr>
          <a:lstStyle/>
          <a:p>
            <a:r>
              <a:rPr lang="en-US" sz="3800" dirty="0"/>
              <a:t>GTFS Loader plugin</a:t>
            </a:r>
          </a:p>
        </p:txBody>
      </p:sp>
      <p:sp>
        <p:nvSpPr>
          <p:cNvPr id="3" name="Espace réservé du contenu 2">
            <a:extLst>
              <a:ext uri="{FF2B5EF4-FFF2-40B4-BE49-F238E27FC236}">
                <a16:creationId xmlns:a16="http://schemas.microsoft.com/office/drawing/2014/main" id="{1CA24D7B-2205-4169-8B71-D94B4A3C4589}"/>
              </a:ext>
            </a:extLst>
          </p:cNvPr>
          <p:cNvSpPr>
            <a:spLocks noGrp="1"/>
          </p:cNvSpPr>
          <p:nvPr>
            <p:ph sz="half" idx="1"/>
          </p:nvPr>
        </p:nvSpPr>
        <p:spPr>
          <a:xfrm>
            <a:off x="1146628" y="2034540"/>
            <a:ext cx="3120572" cy="3495404"/>
          </a:xfrm>
        </p:spPr>
        <p:txBody>
          <a:bodyPr>
            <a:normAutofit fontScale="92500"/>
          </a:bodyPr>
          <a:lstStyle/>
          <a:p>
            <a:pPr marL="514350" indent="-514350">
              <a:lnSpc>
                <a:spcPct val="120000"/>
              </a:lnSpc>
              <a:buFont typeface="+mj-lt"/>
              <a:buAutoNum type="arabicPeriod"/>
            </a:pPr>
            <a:r>
              <a:rPr lang="en-US" sz="2000" dirty="0">
                <a:solidFill>
                  <a:srgbClr val="2C2C2C"/>
                </a:solidFill>
                <a:latin typeface="+mn-lt"/>
              </a:rPr>
              <a:t>Via the “Plugins” Menu, install the GTFS Loader plugin</a:t>
            </a:r>
          </a:p>
          <a:p>
            <a:pPr marL="514350" indent="-514350">
              <a:lnSpc>
                <a:spcPct val="120000"/>
              </a:lnSpc>
              <a:buFont typeface="+mj-lt"/>
              <a:buAutoNum type="arabicPeriod"/>
            </a:pPr>
            <a:r>
              <a:rPr lang="en-US" sz="2000" dirty="0">
                <a:solidFill>
                  <a:srgbClr val="2C2C2C"/>
                </a:solidFill>
                <a:latin typeface="+mn-lt"/>
              </a:rPr>
              <a:t>Open the plugin by going to the plugins Menu</a:t>
            </a:r>
          </a:p>
          <a:p>
            <a:pPr marL="514350" indent="-514350">
              <a:lnSpc>
                <a:spcPct val="120000"/>
              </a:lnSpc>
              <a:buFont typeface="+mj-lt"/>
              <a:buAutoNum type="arabicPeriod"/>
            </a:pPr>
            <a:r>
              <a:rPr lang="en-US" sz="2000" dirty="0">
                <a:solidFill>
                  <a:srgbClr val="2C2C2C"/>
                </a:solidFill>
                <a:latin typeface="+mn-lt"/>
              </a:rPr>
              <a:t>Search for the folder containing a GTFS file</a:t>
            </a:r>
          </a:p>
          <a:p>
            <a:pPr marL="514350" indent="-514350">
              <a:lnSpc>
                <a:spcPct val="120000"/>
              </a:lnSpc>
              <a:buFont typeface="+mj-lt"/>
              <a:buAutoNum type="arabicPeriod"/>
            </a:pPr>
            <a:r>
              <a:rPr lang="en-US" sz="2000" dirty="0">
                <a:solidFill>
                  <a:srgbClr val="2C2C2C"/>
                </a:solidFill>
                <a:latin typeface="+mn-lt"/>
              </a:rPr>
              <a:t>Load the file</a:t>
            </a:r>
          </a:p>
        </p:txBody>
      </p:sp>
      <p:pic>
        <p:nvPicPr>
          <p:cNvPr id="8" name="Espace réservé du contenu 7">
            <a:extLst>
              <a:ext uri="{FF2B5EF4-FFF2-40B4-BE49-F238E27FC236}">
                <a16:creationId xmlns:a16="http://schemas.microsoft.com/office/drawing/2014/main" id="{3CF44675-17CE-4AE2-8B92-8F1821C87634}"/>
              </a:ext>
            </a:extLst>
          </p:cNvPr>
          <p:cNvPicPr>
            <a:picLocks noGrp="1" noChangeAspect="1"/>
          </p:cNvPicPr>
          <p:nvPr>
            <p:ph sz="half" idx="2"/>
          </p:nvPr>
        </p:nvPicPr>
        <p:blipFill>
          <a:blip r:embed="rId3"/>
          <a:stretch>
            <a:fillRect/>
          </a:stretch>
        </p:blipFill>
        <p:spPr>
          <a:xfrm>
            <a:off x="4779256" y="2655938"/>
            <a:ext cx="6375400" cy="1466120"/>
          </a:xfrm>
        </p:spPr>
      </p:pic>
      <p:pic>
        <p:nvPicPr>
          <p:cNvPr id="6" name="Image 5">
            <a:extLst>
              <a:ext uri="{FF2B5EF4-FFF2-40B4-BE49-F238E27FC236}">
                <a16:creationId xmlns:a16="http://schemas.microsoft.com/office/drawing/2014/main" id="{A5183929-5518-410A-B1F0-25B36E8ED4D3}"/>
              </a:ext>
            </a:extLst>
          </p:cNvPr>
          <p:cNvPicPr>
            <a:picLocks noChangeAspect="1"/>
          </p:cNvPicPr>
          <p:nvPr/>
        </p:nvPicPr>
        <p:blipFill>
          <a:blip r:embed="rId4"/>
          <a:stretch>
            <a:fillRect/>
          </a:stretch>
        </p:blipFill>
        <p:spPr>
          <a:xfrm>
            <a:off x="8106656" y="4366613"/>
            <a:ext cx="3048000" cy="1009650"/>
          </a:xfrm>
          <a:prstGeom prst="rect">
            <a:avLst/>
          </a:prstGeom>
        </p:spPr>
      </p:pic>
    </p:spTree>
    <p:extLst>
      <p:ext uri="{BB962C8B-B14F-4D97-AF65-F5344CB8AC3E}">
        <p14:creationId xmlns:p14="http://schemas.microsoft.com/office/powerpoint/2010/main" val="293387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2B18FC-C922-4185-ABC6-A9378562202E}"/>
              </a:ext>
            </a:extLst>
          </p:cNvPr>
          <p:cNvSpPr/>
          <p:nvPr/>
        </p:nvSpPr>
        <p:spPr>
          <a:xfrm>
            <a:off x="8200429" y="370115"/>
            <a:ext cx="1602438" cy="2414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0188B1FF-CD78-499E-9D9B-EF5608C2B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15" y="1009155"/>
            <a:ext cx="28765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8CC8483A-0318-E083-5187-7E3B120FCAA5}"/>
              </a:ext>
            </a:extLst>
          </p:cNvPr>
          <p:cNvPicPr>
            <a:picLocks noChangeAspect="1"/>
          </p:cNvPicPr>
          <p:nvPr/>
        </p:nvPicPr>
        <p:blipFill rotWithShape="1">
          <a:blip r:embed="rId4"/>
          <a:srcRect l="630" t="879" r="894" b="1686"/>
          <a:stretch/>
        </p:blipFill>
        <p:spPr>
          <a:xfrm>
            <a:off x="6223156" y="693226"/>
            <a:ext cx="5556984" cy="4430928"/>
          </a:xfrm>
          <a:prstGeom prst="rect">
            <a:avLst/>
          </a:prstGeom>
        </p:spPr>
      </p:pic>
      <p:pic>
        <p:nvPicPr>
          <p:cNvPr id="5" name="Image 4">
            <a:extLst>
              <a:ext uri="{FF2B5EF4-FFF2-40B4-BE49-F238E27FC236}">
                <a16:creationId xmlns:a16="http://schemas.microsoft.com/office/drawing/2014/main" id="{F2614F4A-49D3-EBB8-62E7-46CE869277D9}"/>
              </a:ext>
            </a:extLst>
          </p:cNvPr>
          <p:cNvPicPr>
            <a:picLocks noChangeAspect="1"/>
          </p:cNvPicPr>
          <p:nvPr/>
        </p:nvPicPr>
        <p:blipFill rotWithShape="1">
          <a:blip r:embed="rId5"/>
          <a:srcRect t="1235"/>
          <a:stretch/>
        </p:blipFill>
        <p:spPr bwMode="auto">
          <a:xfrm>
            <a:off x="791542" y="2784453"/>
            <a:ext cx="5223240" cy="29440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8035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2B18FC-C922-4185-ABC6-A9378562202E}"/>
              </a:ext>
            </a:extLst>
          </p:cNvPr>
          <p:cNvSpPr/>
          <p:nvPr/>
        </p:nvSpPr>
        <p:spPr>
          <a:xfrm>
            <a:off x="8200429" y="370115"/>
            <a:ext cx="1602438" cy="2414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0188B1FF-CD78-499E-9D9B-EF5608C2B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15" y="1009155"/>
            <a:ext cx="28765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8CC8483A-0318-E083-5187-7E3B120FCAA5}"/>
              </a:ext>
            </a:extLst>
          </p:cNvPr>
          <p:cNvPicPr>
            <a:picLocks noChangeAspect="1"/>
          </p:cNvPicPr>
          <p:nvPr/>
        </p:nvPicPr>
        <p:blipFill rotWithShape="1">
          <a:blip r:embed="rId4"/>
          <a:srcRect l="630" t="879" r="894" b="1686"/>
          <a:stretch/>
        </p:blipFill>
        <p:spPr>
          <a:xfrm>
            <a:off x="6431530" y="413826"/>
            <a:ext cx="5556984" cy="4430928"/>
          </a:xfrm>
          <a:prstGeom prst="rect">
            <a:avLst/>
          </a:prstGeom>
        </p:spPr>
      </p:pic>
      <p:pic>
        <p:nvPicPr>
          <p:cNvPr id="5" name="Image 4">
            <a:extLst>
              <a:ext uri="{FF2B5EF4-FFF2-40B4-BE49-F238E27FC236}">
                <a16:creationId xmlns:a16="http://schemas.microsoft.com/office/drawing/2014/main" id="{F2614F4A-49D3-EBB8-62E7-46CE869277D9}"/>
              </a:ext>
            </a:extLst>
          </p:cNvPr>
          <p:cNvPicPr>
            <a:picLocks noChangeAspect="1"/>
          </p:cNvPicPr>
          <p:nvPr/>
        </p:nvPicPr>
        <p:blipFill rotWithShape="1">
          <a:blip r:embed="rId5"/>
          <a:srcRect t="1235"/>
          <a:stretch/>
        </p:blipFill>
        <p:spPr bwMode="auto">
          <a:xfrm>
            <a:off x="791674" y="3172570"/>
            <a:ext cx="5223240" cy="2944066"/>
          </a:xfrm>
          <a:prstGeom prst="rect">
            <a:avLst/>
          </a:prstGeom>
          <a:ln>
            <a:noFill/>
          </a:ln>
          <a:extLst>
            <a:ext uri="{53640926-AAD7-44D8-BBD7-CCE9431645EC}">
              <a14:shadowObscured xmlns:a14="http://schemas.microsoft.com/office/drawing/2010/main"/>
            </a:ext>
          </a:extLst>
        </p:spPr>
      </p:pic>
      <p:sp>
        <p:nvSpPr>
          <p:cNvPr id="3" name="ZoneTexte 2">
            <a:extLst>
              <a:ext uri="{FF2B5EF4-FFF2-40B4-BE49-F238E27FC236}">
                <a16:creationId xmlns:a16="http://schemas.microsoft.com/office/drawing/2014/main" id="{5A1C4C17-E3F1-56DB-C9EC-DB7E88326637}"/>
              </a:ext>
            </a:extLst>
          </p:cNvPr>
          <p:cNvSpPr txBox="1"/>
          <p:nvPr/>
        </p:nvSpPr>
        <p:spPr>
          <a:xfrm>
            <a:off x="877264" y="1871698"/>
            <a:ext cx="5052060" cy="1200329"/>
          </a:xfrm>
          <a:prstGeom prst="rect">
            <a:avLst/>
          </a:prstGeom>
          <a:noFill/>
        </p:spPr>
        <p:txBody>
          <a:bodyPr wrap="square" rtlCol="0">
            <a:spAutoFit/>
          </a:bodyPr>
          <a:lstStyle/>
          <a:p>
            <a:r>
              <a:rPr lang="en-US" dirty="0"/>
              <a:t>The Search tab allows the user to query Catalog Services for data and services, set various search parameters and view results.</a:t>
            </a:r>
          </a:p>
          <a:p>
            <a:endParaRPr lang="en-US" dirty="0"/>
          </a:p>
        </p:txBody>
      </p:sp>
    </p:spTree>
    <p:extLst>
      <p:ext uri="{BB962C8B-B14F-4D97-AF65-F5344CB8AC3E}">
        <p14:creationId xmlns:p14="http://schemas.microsoft.com/office/powerpoint/2010/main" val="1290487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02BC2E09-A052-ED6C-16CA-5F3C495BE798}"/>
              </a:ext>
            </a:extLst>
          </p:cNvPr>
          <p:cNvPicPr>
            <a:picLocks noChangeAspect="1"/>
          </p:cNvPicPr>
          <p:nvPr/>
        </p:nvPicPr>
        <p:blipFill>
          <a:blip r:embed="rId2"/>
          <a:stretch>
            <a:fillRect/>
          </a:stretch>
        </p:blipFill>
        <p:spPr>
          <a:xfrm>
            <a:off x="3480355" y="1514963"/>
            <a:ext cx="8402269" cy="5095875"/>
          </a:xfrm>
          <a:prstGeom prst="rect">
            <a:avLst/>
          </a:prstGeom>
        </p:spPr>
      </p:pic>
      <p:sp>
        <p:nvSpPr>
          <p:cNvPr id="2" name="Espace réservé du contenu 1">
            <a:extLst>
              <a:ext uri="{FF2B5EF4-FFF2-40B4-BE49-F238E27FC236}">
                <a16:creationId xmlns:a16="http://schemas.microsoft.com/office/drawing/2014/main" id="{D75E46A2-CFC4-45F0-B014-A09D7D2935F5}"/>
              </a:ext>
            </a:extLst>
          </p:cNvPr>
          <p:cNvSpPr>
            <a:spLocks noGrp="1"/>
          </p:cNvSpPr>
          <p:nvPr>
            <p:ph idx="1"/>
          </p:nvPr>
        </p:nvSpPr>
        <p:spPr>
          <a:xfrm>
            <a:off x="535096" y="1690688"/>
            <a:ext cx="2793316" cy="4374832"/>
          </a:xfrm>
        </p:spPr>
        <p:txBody>
          <a:bodyPr>
            <a:normAutofit lnSpcReduction="10000"/>
          </a:bodyPr>
          <a:lstStyle/>
          <a:p>
            <a:pPr marL="514350" indent="-514350">
              <a:buFont typeface="+mj-lt"/>
              <a:buAutoNum type="arabicPeriod"/>
            </a:pPr>
            <a:r>
              <a:rPr lang="en-US" sz="1600" dirty="0"/>
              <a:t>Open the Metadata search</a:t>
            </a:r>
          </a:p>
          <a:p>
            <a:pPr marL="514350" indent="-514350">
              <a:buFont typeface="+mj-lt"/>
              <a:buAutoNum type="arabicPeriod"/>
            </a:pPr>
            <a:r>
              <a:rPr lang="en-US" sz="1600" dirty="0"/>
              <a:t>Select the desired CSW</a:t>
            </a:r>
          </a:p>
          <a:p>
            <a:pPr marL="514350" indent="-514350">
              <a:buFont typeface="+mj-lt"/>
              <a:buAutoNum type="arabicPeriod"/>
            </a:pPr>
            <a:r>
              <a:rPr lang="en-US" sz="1600" dirty="0"/>
              <a:t>Search for a keyword</a:t>
            </a:r>
          </a:p>
          <a:p>
            <a:pPr marL="514350" indent="-514350">
              <a:buFont typeface="+mj-lt"/>
              <a:buAutoNum type="arabicPeriod"/>
            </a:pPr>
            <a:r>
              <a:rPr lang="en-US" sz="1600" dirty="0"/>
              <a:t>Select a dataset in WMS/WMTS format</a:t>
            </a:r>
          </a:p>
          <a:p>
            <a:pPr marL="514350" indent="-514350">
              <a:buFont typeface="+mj-lt"/>
              <a:buAutoNum type="arabicPeriod"/>
            </a:pPr>
            <a:r>
              <a:rPr lang="en-US" sz="1600" dirty="0"/>
              <a:t>Add data</a:t>
            </a:r>
          </a:p>
          <a:p>
            <a:pPr marL="514350" indent="-514350">
              <a:buFont typeface="+mj-lt"/>
              <a:buAutoNum type="arabicPeriod"/>
            </a:pPr>
            <a:r>
              <a:rPr lang="en-US" sz="1600" dirty="0"/>
              <a:t>On the layer from WMTS Server</a:t>
            </a:r>
          </a:p>
          <a:p>
            <a:pPr marL="514350" indent="-514350">
              <a:buFont typeface="+mj-lt"/>
              <a:buAutoNum type="arabicPeriod"/>
            </a:pPr>
            <a:r>
              <a:rPr lang="en-US" sz="1600" dirty="0"/>
              <a:t>Connect</a:t>
            </a:r>
          </a:p>
          <a:p>
            <a:pPr marL="514350" indent="-514350">
              <a:buFont typeface="+mj-lt"/>
              <a:buAutoNum type="arabicPeriod"/>
            </a:pPr>
            <a:r>
              <a:rPr lang="en-US" sz="1600" dirty="0"/>
              <a:t>Save it (optional)</a:t>
            </a:r>
          </a:p>
          <a:p>
            <a:pPr marL="514350" indent="-514350">
              <a:buFont typeface="+mj-lt"/>
              <a:buAutoNum type="arabicPeriod"/>
            </a:pPr>
            <a:r>
              <a:rPr lang="en-US" sz="1600" dirty="0"/>
              <a:t>Select it</a:t>
            </a:r>
          </a:p>
          <a:p>
            <a:pPr marL="514350" indent="-514350">
              <a:buFont typeface="+mj-lt"/>
              <a:buAutoNum type="arabicPeriod"/>
            </a:pPr>
            <a:r>
              <a:rPr lang="en-US" sz="1600" dirty="0"/>
              <a:t>Add it</a:t>
            </a:r>
          </a:p>
          <a:p>
            <a:pPr marL="514350" indent="-514350">
              <a:buFont typeface="+mj-lt"/>
              <a:buAutoNum type="arabicPeriod"/>
            </a:pPr>
            <a:endParaRPr lang="en-US" sz="1600" dirty="0"/>
          </a:p>
        </p:txBody>
      </p:sp>
      <p:sp>
        <p:nvSpPr>
          <p:cNvPr id="3" name="Titre 2">
            <a:extLst>
              <a:ext uri="{FF2B5EF4-FFF2-40B4-BE49-F238E27FC236}">
                <a16:creationId xmlns:a16="http://schemas.microsoft.com/office/drawing/2014/main" id="{F55FC74E-245A-4B77-9998-79676CB4BFE8}"/>
              </a:ext>
            </a:extLst>
          </p:cNvPr>
          <p:cNvSpPr>
            <a:spLocks noGrp="1"/>
          </p:cNvSpPr>
          <p:nvPr>
            <p:ph type="title"/>
          </p:nvPr>
        </p:nvSpPr>
        <p:spPr/>
        <p:txBody>
          <a:bodyPr>
            <a:normAutofit/>
          </a:bodyPr>
          <a:lstStyle/>
          <a:p>
            <a:r>
              <a:rPr lang="en-US" sz="3400" dirty="0"/>
              <a:t>Add a WMS/WMTS via the Metasearch</a:t>
            </a:r>
          </a:p>
        </p:txBody>
      </p:sp>
      <p:sp>
        <p:nvSpPr>
          <p:cNvPr id="11" name="Espace réservé du contenu 1">
            <a:extLst>
              <a:ext uri="{FF2B5EF4-FFF2-40B4-BE49-F238E27FC236}">
                <a16:creationId xmlns:a16="http://schemas.microsoft.com/office/drawing/2014/main" id="{76D31E40-E436-CADA-D877-6BFCA9EE8489}"/>
              </a:ext>
            </a:extLst>
          </p:cNvPr>
          <p:cNvSpPr txBox="1">
            <a:spLocks/>
          </p:cNvSpPr>
          <p:nvPr/>
        </p:nvSpPr>
        <p:spPr>
          <a:xfrm>
            <a:off x="10360064" y="1415343"/>
            <a:ext cx="1674503" cy="273923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750"/>
              </a:spcBef>
              <a:buFontTx/>
              <a:buNone/>
              <a:defRPr sz="2600" b="0" i="0" kern="1200">
                <a:solidFill>
                  <a:srgbClr val="2C2C2C"/>
                </a:solidFill>
                <a:latin typeface="+mn-lt"/>
                <a:ea typeface="+mn-ea"/>
                <a:cs typeface="Arial" panose="020B0604020202020204" pitchFamily="34" charset="0"/>
              </a:defRPr>
            </a:lvl1pPr>
            <a:lvl2pPr marL="685800" indent="-228600" algn="l" defTabSz="914400" rtl="0" eaLnBrk="1" latinLnBrk="0" hangingPunct="1">
              <a:lnSpc>
                <a:spcPct val="100000"/>
              </a:lnSpc>
              <a:spcBef>
                <a:spcPts val="375"/>
              </a:spcBef>
              <a:buClr>
                <a:schemeClr val="accent1"/>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75"/>
              </a:spcBef>
              <a:buClr>
                <a:schemeClr val="accent1"/>
              </a:buClr>
              <a:buSzPct val="80000"/>
              <a:buFont typeface="Courier New" panose="02070309020205020404" pitchFamily="49" charset="0"/>
              <a:buChar char="o"/>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333"/>
              </a:spcBef>
              <a:buClr>
                <a:schemeClr val="accent2"/>
              </a:buClr>
              <a:buSzPct val="12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300"/>
              </a:spcBef>
              <a:buClr>
                <a:schemeClr val="accent1"/>
              </a:buClr>
              <a:buSzPct val="90000"/>
              <a:buFont typeface="Wingdings" pitchFamily="2" charset="2"/>
              <a:buChar char="§"/>
              <a:defRPr sz="1800" kern="1200" baseline="0">
                <a:solidFill>
                  <a:schemeClr val="tx1"/>
                </a:solidFill>
                <a:latin typeface="Arial" panose="020B060402020202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p>
        </p:txBody>
      </p:sp>
    </p:spTree>
    <p:extLst>
      <p:ext uri="{BB962C8B-B14F-4D97-AF65-F5344CB8AC3E}">
        <p14:creationId xmlns:p14="http://schemas.microsoft.com/office/powerpoint/2010/main" val="415665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9093E4A-DBD1-BD97-190E-DC9D021462B9}"/>
              </a:ext>
            </a:extLst>
          </p:cNvPr>
          <p:cNvSpPr>
            <a:spLocks noGrp="1"/>
          </p:cNvSpPr>
          <p:nvPr>
            <p:ph type="title"/>
          </p:nvPr>
        </p:nvSpPr>
        <p:spPr/>
        <p:txBody>
          <a:bodyPr>
            <a:normAutofit/>
          </a:bodyPr>
          <a:lstStyle/>
          <a:p>
            <a:r>
              <a:rPr lang="en-US" sz="3800" dirty="0"/>
              <a:t>WMS of bike lanes around and parking around Leuven</a:t>
            </a:r>
          </a:p>
        </p:txBody>
      </p:sp>
      <p:pic>
        <p:nvPicPr>
          <p:cNvPr id="4" name="Image 3">
            <a:extLst>
              <a:ext uri="{FF2B5EF4-FFF2-40B4-BE49-F238E27FC236}">
                <a16:creationId xmlns:a16="http://schemas.microsoft.com/office/drawing/2014/main" id="{ABA2558F-6CFA-2EFA-9854-CD6913B635DD}"/>
              </a:ext>
            </a:extLst>
          </p:cNvPr>
          <p:cNvPicPr>
            <a:picLocks noChangeAspect="1"/>
          </p:cNvPicPr>
          <p:nvPr/>
        </p:nvPicPr>
        <p:blipFill>
          <a:blip r:embed="rId3"/>
          <a:stretch>
            <a:fillRect/>
          </a:stretch>
        </p:blipFill>
        <p:spPr>
          <a:xfrm>
            <a:off x="2627831" y="1828799"/>
            <a:ext cx="7244764" cy="4424900"/>
          </a:xfrm>
          <a:prstGeom prst="rect">
            <a:avLst/>
          </a:prstGeom>
        </p:spPr>
      </p:pic>
    </p:spTree>
    <p:extLst>
      <p:ext uri="{BB962C8B-B14F-4D97-AF65-F5344CB8AC3E}">
        <p14:creationId xmlns:p14="http://schemas.microsoft.com/office/powerpoint/2010/main" val="111920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51D1D5D-614F-9A2D-633A-F1F0439E5124}"/>
              </a:ext>
            </a:extLst>
          </p:cNvPr>
          <p:cNvPicPr>
            <a:picLocks noGrp="1" noChangeAspect="1"/>
          </p:cNvPicPr>
          <p:nvPr>
            <p:ph idx="1"/>
          </p:nvPr>
        </p:nvPicPr>
        <p:blipFill>
          <a:blip r:embed="rId2"/>
          <a:stretch>
            <a:fillRect/>
          </a:stretch>
        </p:blipFill>
        <p:spPr>
          <a:xfrm>
            <a:off x="2733674" y="1802062"/>
            <a:ext cx="6636067" cy="4246313"/>
          </a:xfrm>
        </p:spPr>
      </p:pic>
      <p:sp>
        <p:nvSpPr>
          <p:cNvPr id="3" name="Titre 2">
            <a:extLst>
              <a:ext uri="{FF2B5EF4-FFF2-40B4-BE49-F238E27FC236}">
                <a16:creationId xmlns:a16="http://schemas.microsoft.com/office/drawing/2014/main" id="{69093E4A-DBD1-BD97-190E-DC9D021462B9}"/>
              </a:ext>
            </a:extLst>
          </p:cNvPr>
          <p:cNvSpPr>
            <a:spLocks noGrp="1"/>
          </p:cNvSpPr>
          <p:nvPr>
            <p:ph type="title"/>
          </p:nvPr>
        </p:nvSpPr>
        <p:spPr/>
        <p:txBody>
          <a:bodyPr>
            <a:normAutofit/>
          </a:bodyPr>
          <a:lstStyle/>
          <a:p>
            <a:r>
              <a:rPr lang="en-US" sz="3800" dirty="0"/>
              <a:t>WMS of bike paths, road signs and railway nodes around Leuven </a:t>
            </a:r>
          </a:p>
        </p:txBody>
      </p:sp>
    </p:spTree>
    <p:extLst>
      <p:ext uri="{BB962C8B-B14F-4D97-AF65-F5344CB8AC3E}">
        <p14:creationId xmlns:p14="http://schemas.microsoft.com/office/powerpoint/2010/main" val="32744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F8B5309-3F90-99A4-6385-0335DB31D9ED}"/>
              </a:ext>
            </a:extLst>
          </p:cNvPr>
          <p:cNvSpPr>
            <a:spLocks noGrp="1"/>
          </p:cNvSpPr>
          <p:nvPr>
            <p:ph type="title"/>
          </p:nvPr>
        </p:nvSpPr>
        <p:spPr/>
        <p:txBody>
          <a:bodyPr/>
          <a:lstStyle/>
          <a:p>
            <a:endParaRPr lang="en-US" dirty="0"/>
          </a:p>
        </p:txBody>
      </p:sp>
      <p:pic>
        <p:nvPicPr>
          <p:cNvPr id="4" name="Espace réservé du contenu 3">
            <a:extLst>
              <a:ext uri="{FF2B5EF4-FFF2-40B4-BE49-F238E27FC236}">
                <a16:creationId xmlns:a16="http://schemas.microsoft.com/office/drawing/2014/main" id="{39597632-1519-1AB9-7D92-C98676E7F86D}"/>
              </a:ext>
            </a:extLst>
          </p:cNvPr>
          <p:cNvPicPr>
            <a:picLocks noGrp="1" noChangeAspect="1"/>
          </p:cNvPicPr>
          <p:nvPr>
            <p:ph idx="1"/>
          </p:nvPr>
        </p:nvPicPr>
        <p:blipFill>
          <a:blip r:embed="rId2"/>
          <a:stretch>
            <a:fillRect/>
          </a:stretch>
        </p:blipFill>
        <p:spPr>
          <a:xfrm>
            <a:off x="2803255" y="1823723"/>
            <a:ext cx="8277225" cy="3333750"/>
          </a:xfrm>
          <a:prstGeom prst="rect">
            <a:avLst/>
          </a:prstGeom>
        </p:spPr>
      </p:pic>
      <p:pic>
        <p:nvPicPr>
          <p:cNvPr id="6" name="Image 5">
            <a:extLst>
              <a:ext uri="{FF2B5EF4-FFF2-40B4-BE49-F238E27FC236}">
                <a16:creationId xmlns:a16="http://schemas.microsoft.com/office/drawing/2014/main" id="{48214AAC-8AAB-C2DB-2164-B235488B2060}"/>
              </a:ext>
            </a:extLst>
          </p:cNvPr>
          <p:cNvPicPr>
            <a:picLocks noChangeAspect="1"/>
          </p:cNvPicPr>
          <p:nvPr/>
        </p:nvPicPr>
        <p:blipFill>
          <a:blip r:embed="rId3"/>
          <a:stretch>
            <a:fillRect/>
          </a:stretch>
        </p:blipFill>
        <p:spPr>
          <a:xfrm>
            <a:off x="1844105" y="2730258"/>
            <a:ext cx="3121025" cy="3626485"/>
          </a:xfrm>
          <a:prstGeom prst="rect">
            <a:avLst/>
          </a:prstGeom>
        </p:spPr>
      </p:pic>
    </p:spTree>
    <p:extLst>
      <p:ext uri="{BB962C8B-B14F-4D97-AF65-F5344CB8AC3E}">
        <p14:creationId xmlns:p14="http://schemas.microsoft.com/office/powerpoint/2010/main" val="701373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normAutofit fontScale="90000"/>
          </a:bodyPr>
          <a:lstStyle/>
          <a:p>
            <a:r>
              <a:rPr lang="en-US" dirty="0"/>
              <a:t>Access CKAN metadata catalogue</a:t>
            </a:r>
          </a:p>
        </p:txBody>
      </p:sp>
      <p:sp>
        <p:nvSpPr>
          <p:cNvPr id="2" name="Espace réservé du texte 1">
            <a:extLst>
              <a:ext uri="{FF2B5EF4-FFF2-40B4-BE49-F238E27FC236}">
                <a16:creationId xmlns:a16="http://schemas.microsoft.com/office/drawing/2014/main" id="{9A2D0208-46B1-9B3F-6364-9E0A7FCD8DAB}"/>
              </a:ext>
            </a:extLst>
          </p:cNvPr>
          <p:cNvSpPr>
            <a:spLocks noGrp="1"/>
          </p:cNvSpPr>
          <p:nvPr>
            <p:ph type="body" idx="10"/>
          </p:nvPr>
        </p:nvSpPr>
        <p:spPr>
          <a:xfrm>
            <a:off x="1377387" y="4344425"/>
            <a:ext cx="4720138" cy="586534"/>
          </a:xfrm>
        </p:spPr>
        <p:txBody>
          <a:bodyPr>
            <a:normAutofit/>
          </a:bodyPr>
          <a:lstStyle/>
          <a:p>
            <a:r>
              <a:rPr lang="en-US" sz="2400" dirty="0"/>
              <a:t>CKAN plugin</a:t>
            </a:r>
          </a:p>
        </p:txBody>
      </p:sp>
      <p:pic>
        <p:nvPicPr>
          <p:cNvPr id="4" name="Picture 2" descr="Une image contenant texte, clipart&#10;&#10;Description générée automatiquement">
            <a:extLst>
              <a:ext uri="{FF2B5EF4-FFF2-40B4-BE49-F238E27FC236}">
                <a16:creationId xmlns:a16="http://schemas.microsoft.com/office/drawing/2014/main" id="{ACF8FBC3-0961-58BE-FCE6-98421C91CF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6046" y="5246313"/>
            <a:ext cx="2457546" cy="98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00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670ED4-70F6-4908-8EAE-5061D5BD1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242" y="2127379"/>
            <a:ext cx="4792038" cy="10727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6F52545-DC4D-4348-A584-E35C3330A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43" y="1690688"/>
            <a:ext cx="2114550" cy="847725"/>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DF0A0746-95A8-4B38-97D7-F96D1F6687E8}"/>
              </a:ext>
            </a:extLst>
          </p:cNvPr>
          <p:cNvSpPr>
            <a:spLocks noGrp="1"/>
          </p:cNvSpPr>
          <p:nvPr>
            <p:ph type="title"/>
          </p:nvPr>
        </p:nvSpPr>
        <p:spPr>
          <a:xfrm>
            <a:off x="1146628" y="365125"/>
            <a:ext cx="10502367" cy="1325563"/>
          </a:xfrm>
        </p:spPr>
        <p:txBody>
          <a:bodyPr>
            <a:normAutofit/>
          </a:bodyPr>
          <a:lstStyle/>
          <a:p>
            <a:r>
              <a:rPr lang="fr-FR" sz="3800" dirty="0"/>
              <a:t>CKAN browser plugin installation</a:t>
            </a:r>
            <a:endParaRPr lang="en-US" sz="3800" dirty="0"/>
          </a:p>
        </p:txBody>
      </p:sp>
      <p:sp>
        <p:nvSpPr>
          <p:cNvPr id="6" name="Espace réservé du contenu 5">
            <a:extLst>
              <a:ext uri="{FF2B5EF4-FFF2-40B4-BE49-F238E27FC236}">
                <a16:creationId xmlns:a16="http://schemas.microsoft.com/office/drawing/2014/main" id="{3FD2C38E-221A-4EE1-B44B-20BB5294CF53}"/>
              </a:ext>
            </a:extLst>
          </p:cNvPr>
          <p:cNvSpPr>
            <a:spLocks noGrp="1"/>
          </p:cNvSpPr>
          <p:nvPr>
            <p:ph sz="half" idx="1"/>
          </p:nvPr>
        </p:nvSpPr>
        <p:spPr>
          <a:xfrm>
            <a:off x="1491118" y="2663735"/>
            <a:ext cx="5076891" cy="2815772"/>
          </a:xfrm>
        </p:spPr>
        <p:txBody>
          <a:bodyPr>
            <a:normAutofit fontScale="92500"/>
          </a:bodyPr>
          <a:lstStyle/>
          <a:p>
            <a:pPr marL="514350" indent="-514350">
              <a:buFont typeface="+mj-lt"/>
              <a:buAutoNum type="arabicPeriod"/>
            </a:pPr>
            <a:r>
              <a:rPr lang="en-US" dirty="0"/>
              <a:t>Do a left</a:t>
            </a:r>
            <a:r>
              <a:rPr lang="fr-FR" dirty="0"/>
              <a:t> </a:t>
            </a:r>
            <a:r>
              <a:rPr lang="en-US" dirty="0"/>
              <a:t>click on the “Plugins” menu (on the QGIS menu bar) </a:t>
            </a:r>
          </a:p>
          <a:p>
            <a:pPr marL="514350" indent="-514350">
              <a:buFont typeface="+mj-lt"/>
              <a:buAutoNum type="arabicPeriod"/>
            </a:pPr>
            <a:r>
              <a:rPr lang="en-US" dirty="0"/>
              <a:t>Select “Manage and Install Plugins”</a:t>
            </a:r>
          </a:p>
          <a:p>
            <a:pPr marL="514350" indent="-514350">
              <a:buFont typeface="+mj-lt"/>
              <a:buAutoNum type="arabicPeriod"/>
            </a:pPr>
            <a:r>
              <a:rPr lang="en-US" dirty="0"/>
              <a:t>Search</a:t>
            </a:r>
            <a:r>
              <a:rPr lang="fr-FR" dirty="0"/>
              <a:t> for the CKAN-Browser</a:t>
            </a:r>
          </a:p>
          <a:p>
            <a:pPr marL="514350" indent="-514350">
              <a:buFont typeface="+mj-lt"/>
              <a:buAutoNum type="arabicPeriod"/>
            </a:pPr>
            <a:r>
              <a:rPr lang="fr-FR" dirty="0"/>
              <a:t>Install the plugin</a:t>
            </a:r>
          </a:p>
          <a:p>
            <a:pPr marL="514350" indent="-514350">
              <a:buFont typeface="+mj-lt"/>
              <a:buAutoNum type="arabicPeriod"/>
            </a:pPr>
            <a:endParaRPr lang="en-US" dirty="0"/>
          </a:p>
        </p:txBody>
      </p:sp>
      <p:pic>
        <p:nvPicPr>
          <p:cNvPr id="10" name="Picture 4">
            <a:extLst>
              <a:ext uri="{FF2B5EF4-FFF2-40B4-BE49-F238E27FC236}">
                <a16:creationId xmlns:a16="http://schemas.microsoft.com/office/drawing/2014/main" id="{E9AE762A-84D0-445F-A48E-66F8217DF2EB}"/>
              </a:ext>
            </a:extLst>
          </p:cNvPr>
          <p:cNvPicPr>
            <a:picLocks noGrp="1" noChangeAspect="1" noChangeArrowheads="1"/>
          </p:cNvPicPr>
          <p:nvPr>
            <p:ph sz="half" idx="2"/>
          </p:nvPr>
        </p:nvPicPr>
        <p:blipFill rotWithShape="1">
          <a:blip r:embed="rId5">
            <a:extLst>
              <a:ext uri="{28A0092B-C50C-407E-A947-70E740481C1C}">
                <a14:useLocalDpi xmlns:a14="http://schemas.microsoft.com/office/drawing/2010/main" val="0"/>
              </a:ext>
            </a:extLst>
          </a:blip>
          <a:srcRect r="19885" b="-68"/>
          <a:stretch/>
        </p:blipFill>
        <p:spPr bwMode="auto">
          <a:xfrm>
            <a:off x="6927242" y="3427866"/>
            <a:ext cx="4847689" cy="288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77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CADB9E85-B794-79E3-6B21-2663CADBBC31}"/>
              </a:ext>
            </a:extLst>
          </p:cNvPr>
          <p:cNvSpPr>
            <a:spLocks noGrp="1"/>
          </p:cNvSpPr>
          <p:nvPr>
            <p:ph type="title"/>
          </p:nvPr>
        </p:nvSpPr>
        <p:spPr/>
        <p:txBody>
          <a:bodyPr>
            <a:normAutofit/>
          </a:bodyPr>
          <a:lstStyle/>
          <a:p>
            <a:r>
              <a:rPr lang="en-US" dirty="0"/>
              <a:t>Access via QGIS</a:t>
            </a:r>
          </a:p>
        </p:txBody>
      </p:sp>
      <p:sp>
        <p:nvSpPr>
          <p:cNvPr id="8" name="Espace réservé du texte 7">
            <a:extLst>
              <a:ext uri="{FF2B5EF4-FFF2-40B4-BE49-F238E27FC236}">
                <a16:creationId xmlns:a16="http://schemas.microsoft.com/office/drawing/2014/main" id="{22380C4E-8916-F1F2-DB21-F5CB84D4677D}"/>
              </a:ext>
            </a:extLst>
          </p:cNvPr>
          <p:cNvSpPr>
            <a:spLocks noGrp="1"/>
          </p:cNvSpPr>
          <p:nvPr>
            <p:ph type="body" idx="10"/>
          </p:nvPr>
        </p:nvSpPr>
        <p:spPr>
          <a:xfrm>
            <a:off x="1228725" y="4363475"/>
            <a:ext cx="4868800" cy="741926"/>
          </a:xfrm>
        </p:spPr>
        <p:txBody>
          <a:bodyPr>
            <a:normAutofit fontScale="77500" lnSpcReduction="20000"/>
          </a:bodyPr>
          <a:lstStyle/>
          <a:p>
            <a:r>
              <a:rPr lang="en-US" sz="3200" dirty="0"/>
              <a:t>Access mobility data and learn about available basic tools.</a:t>
            </a:r>
          </a:p>
        </p:txBody>
      </p:sp>
    </p:spTree>
    <p:extLst>
      <p:ext uri="{BB962C8B-B14F-4D97-AF65-F5344CB8AC3E}">
        <p14:creationId xmlns:p14="http://schemas.microsoft.com/office/powerpoint/2010/main" val="1526092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6F52545-DC4D-4348-A584-E35C3330A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43" y="1485171"/>
            <a:ext cx="2114550" cy="847725"/>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DF0A0746-95A8-4B38-97D7-F96D1F6687E8}"/>
              </a:ext>
            </a:extLst>
          </p:cNvPr>
          <p:cNvSpPr>
            <a:spLocks noGrp="1"/>
          </p:cNvSpPr>
          <p:nvPr>
            <p:ph type="title"/>
          </p:nvPr>
        </p:nvSpPr>
        <p:spPr>
          <a:xfrm>
            <a:off x="1146628" y="365125"/>
            <a:ext cx="10294898" cy="1325563"/>
          </a:xfrm>
        </p:spPr>
        <p:txBody>
          <a:bodyPr>
            <a:normAutofit/>
          </a:bodyPr>
          <a:lstStyle/>
          <a:p>
            <a:r>
              <a:rPr lang="fr-FR" sz="3800" dirty="0" err="1"/>
              <a:t>Ckan</a:t>
            </a:r>
            <a:r>
              <a:rPr lang="fr-FR" sz="3800" dirty="0"/>
              <a:t> browser plugin installation</a:t>
            </a:r>
            <a:endParaRPr lang="en-US" sz="3800" dirty="0"/>
          </a:p>
        </p:txBody>
      </p:sp>
      <p:pic>
        <p:nvPicPr>
          <p:cNvPr id="11" name="Picture 6">
            <a:extLst>
              <a:ext uri="{FF2B5EF4-FFF2-40B4-BE49-F238E27FC236}">
                <a16:creationId xmlns:a16="http://schemas.microsoft.com/office/drawing/2014/main" id="{9E817A3C-9A64-4B5D-BE69-5A21538846BB}"/>
              </a:ext>
            </a:extLst>
          </p:cNvPr>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t="1899"/>
          <a:stretch/>
        </p:blipFill>
        <p:spPr bwMode="auto">
          <a:xfrm>
            <a:off x="2661575" y="2718498"/>
            <a:ext cx="7177275" cy="142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8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3BD7B8-971F-4766-9F80-9393C6E35F3E}"/>
              </a:ext>
            </a:extLst>
          </p:cNvPr>
          <p:cNvSpPr>
            <a:spLocks noGrp="1"/>
          </p:cNvSpPr>
          <p:nvPr>
            <p:ph type="title"/>
          </p:nvPr>
        </p:nvSpPr>
        <p:spPr/>
        <p:txBody>
          <a:bodyPr>
            <a:normAutofit/>
          </a:bodyPr>
          <a:lstStyle/>
          <a:p>
            <a:r>
              <a:rPr lang="en-US" sz="3800" dirty="0"/>
              <a:t>Find and access available   metadata on CKAN</a:t>
            </a:r>
          </a:p>
        </p:txBody>
      </p:sp>
      <p:sp>
        <p:nvSpPr>
          <p:cNvPr id="4" name="Espace réservé du contenu 3">
            <a:extLst>
              <a:ext uri="{FF2B5EF4-FFF2-40B4-BE49-F238E27FC236}">
                <a16:creationId xmlns:a16="http://schemas.microsoft.com/office/drawing/2014/main" id="{4E003A2E-5777-425B-B0FC-0F5EFAEA01AD}"/>
              </a:ext>
            </a:extLst>
          </p:cNvPr>
          <p:cNvSpPr>
            <a:spLocks noGrp="1"/>
          </p:cNvSpPr>
          <p:nvPr>
            <p:ph sz="half" idx="1"/>
          </p:nvPr>
        </p:nvSpPr>
        <p:spPr>
          <a:xfrm>
            <a:off x="561974" y="1903445"/>
            <a:ext cx="4950879" cy="4249705"/>
          </a:xfrm>
        </p:spPr>
        <p:txBody>
          <a:bodyPr>
            <a:normAutofit/>
          </a:bodyPr>
          <a:lstStyle/>
          <a:p>
            <a:r>
              <a:rPr lang="en-US" sz="1600" b="1" dirty="0">
                <a:latin typeface="+mn-lt"/>
                <a:cs typeface="Times New Roman" panose="02020603050405020304" pitchFamily="18" charset="0"/>
              </a:rPr>
              <a:t>Launch the CKAN Browser </a:t>
            </a:r>
          </a:p>
          <a:p>
            <a:pPr marL="342900" indent="-342900">
              <a:buFont typeface="+mj-lt"/>
              <a:buAutoNum type="arabicPeriod"/>
            </a:pPr>
            <a:r>
              <a:rPr lang="en-US" sz="1600" dirty="0">
                <a:latin typeface="+mn-lt"/>
                <a:cs typeface="Times New Roman" panose="02020603050405020304" pitchFamily="18" charset="0"/>
              </a:rPr>
              <a:t>Clicking on the CKAN icon (on the QGIS toolbar)</a:t>
            </a:r>
          </a:p>
          <a:p>
            <a:pPr marL="342900" indent="-342900">
              <a:buFont typeface="+mj-lt"/>
              <a:buAutoNum type="arabicPeriod"/>
            </a:pPr>
            <a:endParaRPr lang="en-US" sz="1600" dirty="0">
              <a:latin typeface="+mn-lt"/>
              <a:cs typeface="Times New Roman" panose="02020603050405020304" pitchFamily="18" charset="0"/>
            </a:endParaRPr>
          </a:p>
          <a:p>
            <a:pPr marL="342900" indent="-342900">
              <a:buFont typeface="+mj-lt"/>
              <a:buAutoNum type="arabicPeriod"/>
            </a:pPr>
            <a:endParaRPr lang="en-US" sz="1600" dirty="0">
              <a:latin typeface="+mn-lt"/>
              <a:cs typeface="Times New Roman" panose="02020603050405020304" pitchFamily="18" charset="0"/>
            </a:endParaRPr>
          </a:p>
          <a:p>
            <a:r>
              <a:rPr lang="en-US" sz="1600" b="1" dirty="0">
                <a:latin typeface="+mn-lt"/>
                <a:cs typeface="Times New Roman" panose="02020603050405020304" pitchFamily="18" charset="0"/>
              </a:rPr>
              <a:t>Select “CKAN Server”</a:t>
            </a:r>
          </a:p>
          <a:p>
            <a:pPr marL="342900" indent="-342900">
              <a:buFont typeface="+mj-lt"/>
              <a:buAutoNum type="arabicPeriod"/>
            </a:pPr>
            <a:r>
              <a:rPr lang="en-US" sz="1600" dirty="0">
                <a:latin typeface="+mn-lt"/>
                <a:cs typeface="Times New Roman" panose="02020603050405020304" pitchFamily="18" charset="0"/>
              </a:rPr>
              <a:t>Enter the URL of the CKAN instance (in this case https://ckan.mobidatalab.eu/api/3/).</a:t>
            </a:r>
          </a:p>
          <a:p>
            <a:pPr marL="342900" indent="-342900">
              <a:buFont typeface="+mj-lt"/>
              <a:buAutoNum type="arabicPeriod"/>
            </a:pPr>
            <a:r>
              <a:rPr lang="en-US" sz="1600" dirty="0">
                <a:latin typeface="+mn-lt"/>
                <a:cs typeface="Times New Roman" panose="02020603050405020304" pitchFamily="18" charset="0"/>
              </a:rPr>
              <a:t>Test the connection, to make sure that the right URL was used</a:t>
            </a:r>
          </a:p>
          <a:p>
            <a:pPr marL="342900" indent="-342900">
              <a:buFont typeface="+mj-lt"/>
              <a:buAutoNum type="arabicPeriod"/>
            </a:pPr>
            <a:r>
              <a:rPr lang="en-US" sz="1600" dirty="0">
                <a:latin typeface="+mn-lt"/>
                <a:cs typeface="Times New Roman" panose="02020603050405020304" pitchFamily="18" charset="0"/>
              </a:rPr>
              <a:t>If the connection was successful, add it to the CKAN server list. Otherwise verify the URL entered before.</a:t>
            </a:r>
          </a:p>
          <a:p>
            <a:pPr marL="342900" indent="-342900">
              <a:buFont typeface="+mj-lt"/>
              <a:buAutoNum type="arabicPeriod"/>
            </a:pPr>
            <a:r>
              <a:rPr lang="en-US" sz="1600" dirty="0">
                <a:latin typeface="+mn-lt"/>
                <a:cs typeface="Times New Roman" panose="02020603050405020304" pitchFamily="18" charset="0"/>
              </a:rPr>
              <a:t>Save the link to the server on the list.</a:t>
            </a:r>
          </a:p>
        </p:txBody>
      </p:sp>
      <p:pic>
        <p:nvPicPr>
          <p:cNvPr id="14" name="Image 13">
            <a:extLst>
              <a:ext uri="{FF2B5EF4-FFF2-40B4-BE49-F238E27FC236}">
                <a16:creationId xmlns:a16="http://schemas.microsoft.com/office/drawing/2014/main" id="{3717E336-96E2-4C65-AB95-A6A0CA0B50D0}"/>
              </a:ext>
            </a:extLst>
          </p:cNvPr>
          <p:cNvPicPr/>
          <p:nvPr/>
        </p:nvPicPr>
        <p:blipFill rotWithShape="1">
          <a:blip r:embed="rId3">
            <a:extLst>
              <a:ext uri="{28A0092B-C50C-407E-A947-70E740481C1C}">
                <a14:useLocalDpi xmlns:a14="http://schemas.microsoft.com/office/drawing/2010/main" val="0"/>
              </a:ext>
            </a:extLst>
          </a:blip>
          <a:srcRect t="10001" b="-1"/>
          <a:stretch/>
        </p:blipFill>
        <p:spPr>
          <a:xfrm>
            <a:off x="972630" y="2595233"/>
            <a:ext cx="866775" cy="342900"/>
          </a:xfrm>
          <a:prstGeom prst="rect">
            <a:avLst/>
          </a:prstGeom>
        </p:spPr>
      </p:pic>
      <p:pic>
        <p:nvPicPr>
          <p:cNvPr id="10" name="Espace réservé du contenu 9">
            <a:extLst>
              <a:ext uri="{FF2B5EF4-FFF2-40B4-BE49-F238E27FC236}">
                <a16:creationId xmlns:a16="http://schemas.microsoft.com/office/drawing/2014/main" id="{B8E8CDB8-1CFB-6AE5-BDD4-DFBB96D9B9BB}"/>
              </a:ext>
            </a:extLst>
          </p:cNvPr>
          <p:cNvPicPr>
            <a:picLocks noGrp="1" noChangeAspect="1"/>
          </p:cNvPicPr>
          <p:nvPr>
            <p:ph sz="half" idx="2"/>
          </p:nvPr>
        </p:nvPicPr>
        <p:blipFill rotWithShape="1">
          <a:blip r:embed="rId4"/>
          <a:srcRect l="28475"/>
          <a:stretch/>
        </p:blipFill>
        <p:spPr>
          <a:xfrm>
            <a:off x="7432442" y="1615035"/>
            <a:ext cx="4536773" cy="4967714"/>
          </a:xfrm>
          <a:prstGeom prst="rect">
            <a:avLst/>
          </a:prstGeom>
        </p:spPr>
      </p:pic>
      <p:pic>
        <p:nvPicPr>
          <p:cNvPr id="6" name="Image 5">
            <a:extLst>
              <a:ext uri="{FF2B5EF4-FFF2-40B4-BE49-F238E27FC236}">
                <a16:creationId xmlns:a16="http://schemas.microsoft.com/office/drawing/2014/main" id="{38CF7FB8-9EFE-3926-7BDD-F96F0CD8A2C1}"/>
              </a:ext>
            </a:extLst>
          </p:cNvPr>
          <p:cNvPicPr>
            <a:picLocks noChangeAspect="1"/>
          </p:cNvPicPr>
          <p:nvPr/>
        </p:nvPicPr>
        <p:blipFill rotWithShape="1">
          <a:blip r:embed="rId5"/>
          <a:srcRect l="660" r="72796"/>
          <a:stretch/>
        </p:blipFill>
        <p:spPr>
          <a:xfrm>
            <a:off x="5576464" y="1690688"/>
            <a:ext cx="1919590" cy="4467038"/>
          </a:xfrm>
          <a:prstGeom prst="rect">
            <a:avLst/>
          </a:prstGeom>
        </p:spPr>
      </p:pic>
    </p:spTree>
    <p:extLst>
      <p:ext uri="{BB962C8B-B14F-4D97-AF65-F5344CB8AC3E}">
        <p14:creationId xmlns:p14="http://schemas.microsoft.com/office/powerpoint/2010/main" val="1270164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6F52545-DC4D-4348-A584-E35C3330A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43" y="1675809"/>
            <a:ext cx="2114550" cy="847725"/>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DF0A0746-95A8-4B38-97D7-F96D1F6687E8}"/>
              </a:ext>
            </a:extLst>
          </p:cNvPr>
          <p:cNvSpPr>
            <a:spLocks noGrp="1"/>
          </p:cNvSpPr>
          <p:nvPr>
            <p:ph type="title"/>
          </p:nvPr>
        </p:nvSpPr>
        <p:spPr/>
        <p:txBody>
          <a:bodyPr>
            <a:normAutofit/>
          </a:bodyPr>
          <a:lstStyle/>
          <a:p>
            <a:r>
              <a:rPr lang="fr-FR" sz="3800" dirty="0"/>
              <a:t>Download and display Open Data</a:t>
            </a:r>
            <a:endParaRPr lang="en-US" sz="3800" dirty="0"/>
          </a:p>
        </p:txBody>
      </p:sp>
      <p:sp>
        <p:nvSpPr>
          <p:cNvPr id="2" name="Espace réservé du contenu 1">
            <a:extLst>
              <a:ext uri="{FF2B5EF4-FFF2-40B4-BE49-F238E27FC236}">
                <a16:creationId xmlns:a16="http://schemas.microsoft.com/office/drawing/2014/main" id="{FF328038-67ED-4804-9C63-A66AE4AD352E}"/>
              </a:ext>
            </a:extLst>
          </p:cNvPr>
          <p:cNvSpPr>
            <a:spLocks noGrp="1"/>
          </p:cNvSpPr>
          <p:nvPr>
            <p:ph sz="half" idx="1"/>
          </p:nvPr>
        </p:nvSpPr>
        <p:spPr>
          <a:xfrm>
            <a:off x="1061381" y="2733084"/>
            <a:ext cx="3977822" cy="3019878"/>
          </a:xfrm>
        </p:spPr>
        <p:txBody>
          <a:bodyPr>
            <a:normAutofit lnSpcReduction="10000"/>
          </a:bodyPr>
          <a:lstStyle/>
          <a:p>
            <a:pPr marL="285750" marR="0" indent="-285750">
              <a:lnSpc>
                <a:spcPct val="107000"/>
              </a:lnSpc>
              <a:spcBef>
                <a:spcPts val="0"/>
              </a:spcBef>
              <a:spcAft>
                <a:spcPts val="800"/>
              </a:spcAft>
              <a:buClr>
                <a:schemeClr val="accent1"/>
              </a:buClr>
              <a:buFont typeface="Arial" panose="020B0604020202020204" pitchFamily="34" charset="0"/>
              <a:buChar char="•"/>
            </a:pPr>
            <a:r>
              <a:rPr lang="en-US" sz="1400" dirty="0">
                <a:latin typeface="+mn-lt"/>
                <a:ea typeface="Times New Roman" panose="02020603050405020304" pitchFamily="18" charset="0"/>
                <a:cs typeface="Times New Roman" panose="02020603050405020304" pitchFamily="18" charset="0"/>
              </a:rPr>
              <a:t>S</a:t>
            </a:r>
            <a:r>
              <a:rPr lang="en-US" sz="1400" dirty="0">
                <a:effectLst/>
                <a:latin typeface="+mn-lt"/>
                <a:ea typeface="Times New Roman" panose="02020603050405020304" pitchFamily="18" charset="0"/>
                <a:cs typeface="Times New Roman" panose="02020603050405020304" pitchFamily="18" charset="0"/>
              </a:rPr>
              <a:t>earch for a particular term or for all the datasets available on CKAN. </a:t>
            </a:r>
            <a:endParaRPr lang="en-US" sz="1400" dirty="0">
              <a:effectLst/>
              <a:latin typeface="+mn-lt"/>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Clr>
                <a:schemeClr val="accent1"/>
              </a:buClr>
              <a:buFont typeface="Arial" panose="020B0604020202020204" pitchFamily="34" charset="0"/>
              <a:buChar char="•"/>
            </a:pPr>
            <a:r>
              <a:rPr lang="en-US" sz="1400" dirty="0">
                <a:effectLst/>
                <a:latin typeface="+mn-lt"/>
                <a:ea typeface="Times New Roman" panose="02020603050405020304" pitchFamily="18" charset="0"/>
                <a:cs typeface="Times New Roman" panose="02020603050405020304" pitchFamily="18" charset="0"/>
              </a:rPr>
              <a:t>The categories assigned on CKAN can be found here as well, to filter the datasets according to the CKAN group categories. When selecting a particular dataset, the description and the format will be showed on the right boxes.</a:t>
            </a:r>
          </a:p>
          <a:p>
            <a:pPr marL="285750" marR="0" indent="-285750">
              <a:lnSpc>
                <a:spcPct val="107000"/>
              </a:lnSpc>
              <a:spcBef>
                <a:spcPts val="0"/>
              </a:spcBef>
              <a:spcAft>
                <a:spcPts val="800"/>
              </a:spcAft>
              <a:buClr>
                <a:schemeClr val="accent1"/>
              </a:buClr>
              <a:buFont typeface="Arial" panose="020B0604020202020204" pitchFamily="34" charset="0"/>
              <a:buChar char="•"/>
            </a:pPr>
            <a:r>
              <a:rPr lang="en-US" sz="1400" dirty="0">
                <a:effectLst/>
                <a:latin typeface="+mn-lt"/>
                <a:ea typeface="Times New Roman" panose="02020603050405020304" pitchFamily="18" charset="0"/>
                <a:cs typeface="Times New Roman" panose="02020603050405020304" pitchFamily="18" charset="0"/>
              </a:rPr>
              <a:t>When the datasets are in a format that can be read directly by QGIS, it will be possible to select them and load them. Otherwise, there is often the possibility to download the data to consult it by other means.</a:t>
            </a:r>
            <a:endParaRPr lang="en-US" sz="1400" dirty="0">
              <a:effectLst/>
              <a:latin typeface="+mn-lt"/>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8BFF0E39-7FD0-8E8D-0358-D25E7F1022E2}"/>
              </a:ext>
            </a:extLst>
          </p:cNvPr>
          <p:cNvPicPr>
            <a:picLocks noChangeAspect="1"/>
          </p:cNvPicPr>
          <p:nvPr/>
        </p:nvPicPr>
        <p:blipFill>
          <a:blip r:embed="rId4"/>
          <a:stretch>
            <a:fillRect/>
          </a:stretch>
        </p:blipFill>
        <p:spPr>
          <a:xfrm>
            <a:off x="7645262" y="1537558"/>
            <a:ext cx="4546738" cy="5275856"/>
          </a:xfrm>
          <a:prstGeom prst="rect">
            <a:avLst/>
          </a:prstGeom>
        </p:spPr>
      </p:pic>
      <p:pic>
        <p:nvPicPr>
          <p:cNvPr id="8" name="Picture 2">
            <a:extLst>
              <a:ext uri="{FF2B5EF4-FFF2-40B4-BE49-F238E27FC236}">
                <a16:creationId xmlns:a16="http://schemas.microsoft.com/office/drawing/2014/main" id="{AE770083-D56E-6904-820D-18D285EE5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0988" y="1381414"/>
            <a:ext cx="283845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673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65052A-CA35-48F4-A174-A67850142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38" y="4668285"/>
            <a:ext cx="2114550" cy="84772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0F6044E-FAC2-474C-B635-43DB4B17D467}"/>
              </a:ext>
            </a:extLst>
          </p:cNvPr>
          <p:cNvSpPr>
            <a:spLocks noGrp="1"/>
          </p:cNvSpPr>
          <p:nvPr>
            <p:ph type="title"/>
          </p:nvPr>
        </p:nvSpPr>
        <p:spPr/>
        <p:txBody>
          <a:bodyPr>
            <a:normAutofit/>
          </a:bodyPr>
          <a:lstStyle/>
          <a:p>
            <a:r>
              <a:rPr lang="en-US" sz="3800" dirty="0"/>
              <a:t>Save the downloaded datasets</a:t>
            </a:r>
          </a:p>
        </p:txBody>
      </p:sp>
      <p:sp>
        <p:nvSpPr>
          <p:cNvPr id="3" name="Espace réservé du contenu 2">
            <a:extLst>
              <a:ext uri="{FF2B5EF4-FFF2-40B4-BE49-F238E27FC236}">
                <a16:creationId xmlns:a16="http://schemas.microsoft.com/office/drawing/2014/main" id="{7705C222-D77E-45E0-ADF6-8413AC22AC8D}"/>
              </a:ext>
            </a:extLst>
          </p:cNvPr>
          <p:cNvSpPr>
            <a:spLocks noGrp="1"/>
          </p:cNvSpPr>
          <p:nvPr>
            <p:ph sz="half" idx="1"/>
          </p:nvPr>
        </p:nvSpPr>
        <p:spPr>
          <a:xfrm>
            <a:off x="1146628" y="1995521"/>
            <a:ext cx="3120572" cy="3534424"/>
          </a:xfrm>
        </p:spPr>
        <p:txBody>
          <a:bodyPr/>
          <a:lstStyle/>
          <a:p>
            <a:pPr marL="342900" indent="-342900">
              <a:buFont typeface="+mj-lt"/>
              <a:buAutoNum type="arabicPeriod"/>
            </a:pPr>
            <a:r>
              <a:rPr lang="en-US" sz="1800" dirty="0">
                <a:effectLst/>
                <a:latin typeface="+mn-lt"/>
                <a:ea typeface="Times New Roman" panose="02020603050405020304" pitchFamily="18" charset="0"/>
                <a:cs typeface="Times New Roman" panose="02020603050405020304" pitchFamily="18" charset="0"/>
              </a:rPr>
              <a:t>Go to the CKAN plugin settings</a:t>
            </a:r>
            <a:endParaRPr lang="en-US" sz="1800" dirty="0">
              <a:latin typeface="+mn-lt"/>
            </a:endParaRPr>
          </a:p>
          <a:p>
            <a:pPr marL="342900" indent="-342900">
              <a:buFont typeface="+mj-lt"/>
              <a:buAutoNum type="arabicPeriod"/>
            </a:pPr>
            <a:r>
              <a:rPr lang="en-US" sz="1800" dirty="0">
                <a:latin typeface="+mn-lt"/>
                <a:ea typeface="Times New Roman" panose="02020603050405020304" pitchFamily="18" charset="0"/>
                <a:cs typeface="Times New Roman" panose="02020603050405020304" pitchFamily="18" charset="0"/>
              </a:rPr>
              <a:t>C</a:t>
            </a:r>
            <a:r>
              <a:rPr lang="en-US" sz="1800" dirty="0">
                <a:effectLst/>
                <a:latin typeface="+mn-lt"/>
                <a:ea typeface="Times New Roman" panose="02020603050405020304" pitchFamily="18" charset="0"/>
                <a:cs typeface="Times New Roman" panose="02020603050405020304" pitchFamily="18" charset="0"/>
              </a:rPr>
              <a:t>reate or select a folder “cache directory” where the downloaded data </a:t>
            </a:r>
            <a:r>
              <a:rPr lang="en-US" sz="1800" dirty="0">
                <a:latin typeface="+mn-lt"/>
                <a:ea typeface="Times New Roman" panose="02020603050405020304" pitchFamily="18" charset="0"/>
                <a:cs typeface="Times New Roman" panose="02020603050405020304" pitchFamily="18" charset="0"/>
              </a:rPr>
              <a:t>will be </a:t>
            </a:r>
            <a:r>
              <a:rPr lang="en-US" sz="1800" dirty="0">
                <a:effectLst/>
                <a:latin typeface="+mn-lt"/>
                <a:ea typeface="Times New Roman" panose="02020603050405020304" pitchFamily="18" charset="0"/>
                <a:cs typeface="Times New Roman" panose="02020603050405020304" pitchFamily="18" charset="0"/>
              </a:rPr>
              <a:t>stored.</a:t>
            </a:r>
          </a:p>
          <a:p>
            <a:pPr marL="342900" indent="-342900">
              <a:buFont typeface="+mj-lt"/>
              <a:buAutoNum type="arabicPeriod"/>
            </a:pPr>
            <a:r>
              <a:rPr lang="en-US" sz="1800" dirty="0">
                <a:latin typeface="+mn-lt"/>
                <a:ea typeface="Times New Roman" panose="02020603050405020304" pitchFamily="18" charset="0"/>
                <a:cs typeface="Times New Roman" panose="02020603050405020304" pitchFamily="18" charset="0"/>
              </a:rPr>
              <a:t>Save</a:t>
            </a:r>
          </a:p>
          <a:p>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4">
            <a:extLst>
              <a:ext uri="{FF2B5EF4-FFF2-40B4-BE49-F238E27FC236}">
                <a16:creationId xmlns:a16="http://schemas.microsoft.com/office/drawing/2014/main" id="{A9C255AD-36EE-458D-B4D2-0C077C7C16C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572125" y="1995520"/>
            <a:ext cx="5095875" cy="4331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965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B8C025-5FCA-4D2A-9A23-41772C2B3AF4}"/>
              </a:ext>
            </a:extLst>
          </p:cNvPr>
          <p:cNvSpPr>
            <a:spLocks noGrp="1"/>
          </p:cNvSpPr>
          <p:nvPr>
            <p:ph type="title"/>
          </p:nvPr>
        </p:nvSpPr>
        <p:spPr/>
        <p:txBody>
          <a:bodyPr>
            <a:normAutofit/>
          </a:bodyPr>
          <a:lstStyle/>
          <a:p>
            <a:r>
              <a:rPr lang="en-US" sz="3800" dirty="0"/>
              <a:t>Add a layer to QGIS or connect to a web service</a:t>
            </a:r>
          </a:p>
        </p:txBody>
      </p:sp>
      <p:sp>
        <p:nvSpPr>
          <p:cNvPr id="3" name="Espace réservé du contenu 2">
            <a:extLst>
              <a:ext uri="{FF2B5EF4-FFF2-40B4-BE49-F238E27FC236}">
                <a16:creationId xmlns:a16="http://schemas.microsoft.com/office/drawing/2014/main" id="{D7AFBFBE-B476-4A7B-BF5E-46A2E821415D}"/>
              </a:ext>
            </a:extLst>
          </p:cNvPr>
          <p:cNvSpPr>
            <a:spLocks noGrp="1"/>
          </p:cNvSpPr>
          <p:nvPr>
            <p:ph sz="half" idx="1"/>
          </p:nvPr>
        </p:nvSpPr>
        <p:spPr>
          <a:xfrm>
            <a:off x="1475812" y="2796468"/>
            <a:ext cx="3120572" cy="2815772"/>
          </a:xfrm>
        </p:spPr>
        <p:txBody>
          <a:bodyPr>
            <a:normAutofit fontScale="92500" lnSpcReduction="20000"/>
          </a:bodyPr>
          <a:lstStyle/>
          <a:p>
            <a:pPr>
              <a:lnSpc>
                <a:spcPct val="150000"/>
              </a:lnSpc>
            </a:pPr>
            <a:r>
              <a:rPr lang="en-US" sz="2400" dirty="0"/>
              <a:t>To add or access a web service layer on QGIS manually, it is possible to connect to it via the “Layer” Menu  “Add Layer”.</a:t>
            </a:r>
          </a:p>
        </p:txBody>
      </p:sp>
      <p:pic>
        <p:nvPicPr>
          <p:cNvPr id="6" name="Espace réservé du contenu 5">
            <a:extLst>
              <a:ext uri="{FF2B5EF4-FFF2-40B4-BE49-F238E27FC236}">
                <a16:creationId xmlns:a16="http://schemas.microsoft.com/office/drawing/2014/main" id="{62FB51AB-DD9D-414B-87F8-4E2441F4D835}"/>
              </a:ext>
            </a:extLst>
          </p:cNvPr>
          <p:cNvPicPr>
            <a:picLocks noGrp="1" noChangeAspect="1"/>
          </p:cNvPicPr>
          <p:nvPr>
            <p:ph sz="half" idx="2"/>
          </p:nvPr>
        </p:nvPicPr>
        <p:blipFill>
          <a:blip r:embed="rId3"/>
          <a:stretch>
            <a:fillRect/>
          </a:stretch>
        </p:blipFill>
        <p:spPr>
          <a:xfrm>
            <a:off x="5511799" y="1378268"/>
            <a:ext cx="5842000" cy="4920210"/>
          </a:xfrm>
        </p:spPr>
      </p:pic>
      <p:sp>
        <p:nvSpPr>
          <p:cNvPr id="4" name="Flèche : droite 3">
            <a:extLst>
              <a:ext uri="{FF2B5EF4-FFF2-40B4-BE49-F238E27FC236}">
                <a16:creationId xmlns:a16="http://schemas.microsoft.com/office/drawing/2014/main" id="{F9DBF8FD-2289-D74D-1E86-0668986F6F4D}"/>
              </a:ext>
            </a:extLst>
          </p:cNvPr>
          <p:cNvSpPr/>
          <p:nvPr/>
        </p:nvSpPr>
        <p:spPr>
          <a:xfrm>
            <a:off x="4233903" y="4756417"/>
            <a:ext cx="184416" cy="153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567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96D1E19-8707-0C5D-DF02-AC5C6881E7B0}"/>
              </a:ext>
            </a:extLst>
          </p:cNvPr>
          <p:cNvSpPr>
            <a:spLocks noGrp="1"/>
          </p:cNvSpPr>
          <p:nvPr>
            <p:ph type="title"/>
          </p:nvPr>
        </p:nvSpPr>
        <p:spPr>
          <a:xfrm>
            <a:off x="1069703" y="333568"/>
            <a:ext cx="10604137" cy="822960"/>
          </a:xfrm>
        </p:spPr>
        <p:txBody>
          <a:bodyPr anchor="b">
            <a:normAutofit/>
          </a:bodyPr>
          <a:lstStyle/>
          <a:p>
            <a:r>
              <a:rPr lang="en-US" sz="4100" dirty="0"/>
              <a:t>Load data from the CKAN browser</a:t>
            </a:r>
          </a:p>
        </p:txBody>
      </p:sp>
      <p:sp>
        <p:nvSpPr>
          <p:cNvPr id="12" name="Text Placeholder 3">
            <a:extLst>
              <a:ext uri="{FF2B5EF4-FFF2-40B4-BE49-F238E27FC236}">
                <a16:creationId xmlns:a16="http://schemas.microsoft.com/office/drawing/2014/main" id="{68C798C5-8F31-A91A-52C4-5B6CAFC1D61D}"/>
              </a:ext>
            </a:extLst>
          </p:cNvPr>
          <p:cNvSpPr>
            <a:spLocks noGrp="1"/>
          </p:cNvSpPr>
          <p:nvPr>
            <p:ph type="body" sz="half" idx="2"/>
          </p:nvPr>
        </p:nvSpPr>
        <p:spPr>
          <a:xfrm>
            <a:off x="6196464" y="1452858"/>
            <a:ext cx="5301121" cy="2439988"/>
          </a:xfrm>
        </p:spPr>
        <p:txBody>
          <a:bodyPr/>
          <a:lstStyle/>
          <a:p>
            <a:pPr marL="342900" indent="-342900">
              <a:buAutoNum type="arabicPeriod"/>
            </a:pPr>
            <a:r>
              <a:rPr lang="en-US" dirty="0"/>
              <a:t>Load the data from the CKAN browser</a:t>
            </a:r>
          </a:p>
          <a:p>
            <a:pPr marL="342900" indent="-342900">
              <a:buAutoNum type="arabicPeriod"/>
            </a:pPr>
            <a:r>
              <a:rPr lang="en-US" dirty="0"/>
              <a:t>If you downloaded the data, slide it into the Qgis project or add the layer via the “Layer” menu, select “Add Vector Layer” and search on the cache directory the downloaded shape file</a:t>
            </a:r>
          </a:p>
          <a:p>
            <a:pPr marL="342900" indent="-342900">
              <a:buAutoNum type="arabicPeriod"/>
            </a:pPr>
            <a:endParaRPr lang="en-US" dirty="0"/>
          </a:p>
        </p:txBody>
      </p:sp>
      <p:pic>
        <p:nvPicPr>
          <p:cNvPr id="4" name="Image 3">
            <a:extLst>
              <a:ext uri="{FF2B5EF4-FFF2-40B4-BE49-F238E27FC236}">
                <a16:creationId xmlns:a16="http://schemas.microsoft.com/office/drawing/2014/main" id="{732F9736-425C-6D77-DCD1-6B0A771DB83A}"/>
              </a:ext>
            </a:extLst>
          </p:cNvPr>
          <p:cNvPicPr>
            <a:picLocks noChangeAspect="1"/>
          </p:cNvPicPr>
          <p:nvPr/>
        </p:nvPicPr>
        <p:blipFill>
          <a:blip r:embed="rId3"/>
          <a:stretch>
            <a:fillRect/>
          </a:stretch>
        </p:blipFill>
        <p:spPr>
          <a:xfrm>
            <a:off x="1069703" y="1311234"/>
            <a:ext cx="4650488" cy="3813400"/>
          </a:xfrm>
          <a:prstGeom prst="rect">
            <a:avLst/>
          </a:prstGeom>
        </p:spPr>
      </p:pic>
      <p:pic>
        <p:nvPicPr>
          <p:cNvPr id="6" name="Image 5">
            <a:extLst>
              <a:ext uri="{FF2B5EF4-FFF2-40B4-BE49-F238E27FC236}">
                <a16:creationId xmlns:a16="http://schemas.microsoft.com/office/drawing/2014/main" id="{F8D048DD-978F-C5B2-080E-E1DE31E17E0E}"/>
              </a:ext>
            </a:extLst>
          </p:cNvPr>
          <p:cNvPicPr>
            <a:picLocks noChangeAspect="1"/>
          </p:cNvPicPr>
          <p:nvPr/>
        </p:nvPicPr>
        <p:blipFill rotWithShape="1">
          <a:blip r:embed="rId4"/>
          <a:srcRect r="1816"/>
          <a:stretch/>
        </p:blipFill>
        <p:spPr>
          <a:xfrm>
            <a:off x="6196463" y="2884366"/>
            <a:ext cx="5301122" cy="3640066"/>
          </a:xfrm>
          <a:prstGeom prst="rect">
            <a:avLst/>
          </a:prstGeom>
        </p:spPr>
      </p:pic>
    </p:spTree>
    <p:extLst>
      <p:ext uri="{BB962C8B-B14F-4D97-AF65-F5344CB8AC3E}">
        <p14:creationId xmlns:p14="http://schemas.microsoft.com/office/powerpoint/2010/main" val="3064513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CBD8D94-8BED-BA2D-7D85-85422AFF42AB}"/>
              </a:ext>
            </a:extLst>
          </p:cNvPr>
          <p:cNvSpPr>
            <a:spLocks noGrp="1"/>
          </p:cNvSpPr>
          <p:nvPr>
            <p:ph type="title"/>
          </p:nvPr>
        </p:nvSpPr>
        <p:spPr/>
        <p:txBody>
          <a:bodyPr/>
          <a:lstStyle/>
          <a:p>
            <a:r>
              <a:rPr lang="en-US" dirty="0"/>
              <a:t>Processing Toolbox</a:t>
            </a:r>
          </a:p>
        </p:txBody>
      </p:sp>
      <p:pic>
        <p:nvPicPr>
          <p:cNvPr id="4" name="Espace réservé du contenu 5">
            <a:extLst>
              <a:ext uri="{FF2B5EF4-FFF2-40B4-BE49-F238E27FC236}">
                <a16:creationId xmlns:a16="http://schemas.microsoft.com/office/drawing/2014/main" id="{1F5AF571-B039-7E11-751D-2F103AA57F98}"/>
              </a:ext>
            </a:extLst>
          </p:cNvPr>
          <p:cNvPicPr>
            <a:picLocks noGrp="1" noChangeAspect="1"/>
          </p:cNvPicPr>
          <p:nvPr>
            <p:ph idx="1"/>
          </p:nvPr>
        </p:nvPicPr>
        <p:blipFill>
          <a:blip r:embed="rId3"/>
          <a:stretch>
            <a:fillRect/>
          </a:stretch>
        </p:blipFill>
        <p:spPr>
          <a:xfrm>
            <a:off x="1717906" y="1817437"/>
            <a:ext cx="9064613" cy="3992562"/>
          </a:xfrm>
        </p:spPr>
      </p:pic>
    </p:spTree>
    <p:extLst>
      <p:ext uri="{BB962C8B-B14F-4D97-AF65-F5344CB8AC3E}">
        <p14:creationId xmlns:p14="http://schemas.microsoft.com/office/powerpoint/2010/main" val="2821632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a:xfrm>
            <a:off x="1132114" y="2021642"/>
            <a:ext cx="4965411" cy="2111602"/>
          </a:xfrm>
        </p:spPr>
        <p:txBody>
          <a:bodyPr anchor="ctr">
            <a:normAutofit/>
          </a:bodyPr>
          <a:lstStyle/>
          <a:p>
            <a:r>
              <a:rPr lang="en-US" dirty="0"/>
              <a:t>Plugins and other portals</a:t>
            </a:r>
          </a:p>
        </p:txBody>
      </p:sp>
    </p:spTree>
    <p:extLst>
      <p:ext uri="{BB962C8B-B14F-4D97-AF65-F5344CB8AC3E}">
        <p14:creationId xmlns:p14="http://schemas.microsoft.com/office/powerpoint/2010/main" val="3226630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5F4B283E-438B-426E-AD9C-535CBECEE985}"/>
              </a:ext>
            </a:extLst>
          </p:cNvPr>
          <p:cNvSpPr>
            <a:spLocks noGrp="1"/>
          </p:cNvSpPr>
          <p:nvPr>
            <p:ph idx="1"/>
          </p:nvPr>
        </p:nvSpPr>
        <p:spPr>
          <a:xfrm>
            <a:off x="1146628" y="2377439"/>
            <a:ext cx="5108175" cy="3670933"/>
          </a:xfrm>
        </p:spPr>
        <p:txBody>
          <a:bodyPr>
            <a:normAutofit fontScale="77500" lnSpcReduction="20000"/>
          </a:bodyPr>
          <a:lstStyle/>
          <a:p>
            <a:pPr lvl="1">
              <a:lnSpc>
                <a:spcPct val="107000"/>
              </a:lnSpc>
              <a:spcBef>
                <a:spcPts val="0"/>
              </a:spcBef>
            </a:pPr>
            <a:r>
              <a:rPr lang="en-US" sz="2500" dirty="0" err="1">
                <a:solidFill>
                  <a:srgbClr val="2C2C2C"/>
                </a:solidFill>
                <a:latin typeface="+mn-lt"/>
              </a:rPr>
              <a:t>Geopunt</a:t>
            </a:r>
            <a:r>
              <a:rPr lang="en-US" sz="2500" dirty="0">
                <a:solidFill>
                  <a:srgbClr val="2C2C2C"/>
                </a:solidFill>
                <a:latin typeface="+mn-lt"/>
              </a:rPr>
              <a:t> for QGIS is a plugin for the QGIS open source desktop GIS, which opens the web services of the Flemish geoportal </a:t>
            </a:r>
            <a:r>
              <a:rPr lang="en-US" sz="2500" dirty="0" err="1">
                <a:solidFill>
                  <a:srgbClr val="2C2C2C"/>
                </a:solidFill>
                <a:latin typeface="+mn-lt"/>
              </a:rPr>
              <a:t>Geopunt</a:t>
            </a:r>
            <a:r>
              <a:rPr lang="en-US" sz="2500" dirty="0">
                <a:solidFill>
                  <a:srgbClr val="2C2C2C"/>
                </a:solidFill>
                <a:latin typeface="+mn-lt"/>
              </a:rPr>
              <a:t> users. The Flemish Geoportal </a:t>
            </a:r>
            <a:r>
              <a:rPr lang="en-US" sz="2500" dirty="0" err="1">
                <a:solidFill>
                  <a:srgbClr val="2C2C2C"/>
                </a:solidFill>
                <a:latin typeface="+mn-lt"/>
              </a:rPr>
              <a:t>Geopunt</a:t>
            </a:r>
            <a:r>
              <a:rPr lang="en-US" sz="2500" dirty="0">
                <a:solidFill>
                  <a:srgbClr val="2C2C2C"/>
                </a:solidFill>
                <a:latin typeface="+mn-lt"/>
              </a:rPr>
              <a:t> offers several geographic services (web services) that may be used by third parties such as other governments and companies.</a:t>
            </a:r>
          </a:p>
          <a:p>
            <a:pPr lvl="2">
              <a:lnSpc>
                <a:spcPct val="107000"/>
              </a:lnSpc>
              <a:spcBef>
                <a:spcPts val="0"/>
              </a:spcBef>
            </a:pPr>
            <a:r>
              <a:rPr lang="en-US" sz="2100" dirty="0">
                <a:solidFill>
                  <a:srgbClr val="2C2C2C"/>
                </a:solidFill>
                <a:latin typeface="+mn-lt"/>
              </a:rPr>
              <a:t>Geocoding [regular, batch and reverse] based on the address registry of Flanders</a:t>
            </a:r>
          </a:p>
          <a:p>
            <a:pPr lvl="2">
              <a:lnSpc>
                <a:spcPct val="107000"/>
              </a:lnSpc>
              <a:spcBef>
                <a:spcPts val="0"/>
              </a:spcBef>
            </a:pPr>
            <a:r>
              <a:rPr lang="en-US" sz="2100" dirty="0">
                <a:solidFill>
                  <a:srgbClr val="2C2C2C"/>
                </a:solidFill>
                <a:latin typeface="+mn-lt"/>
              </a:rPr>
              <a:t>Search for POI in </a:t>
            </a:r>
            <a:r>
              <a:rPr lang="en-US" sz="2100" dirty="0" err="1">
                <a:solidFill>
                  <a:srgbClr val="2C2C2C"/>
                </a:solidFill>
                <a:latin typeface="+mn-lt"/>
              </a:rPr>
              <a:t>geopunt</a:t>
            </a:r>
            <a:endParaRPr lang="en-US" sz="2100" dirty="0">
              <a:solidFill>
                <a:srgbClr val="2C2C2C"/>
              </a:solidFill>
              <a:latin typeface="+mn-lt"/>
            </a:endParaRPr>
          </a:p>
          <a:p>
            <a:pPr lvl="2">
              <a:lnSpc>
                <a:spcPct val="107000"/>
              </a:lnSpc>
              <a:spcBef>
                <a:spcPts val="0"/>
              </a:spcBef>
            </a:pPr>
            <a:r>
              <a:rPr lang="en-US" sz="2100" dirty="0">
                <a:solidFill>
                  <a:srgbClr val="2C2C2C"/>
                </a:solidFill>
                <a:latin typeface="+mn-lt"/>
              </a:rPr>
              <a:t>Search for traffic obstructions in GIPOD</a:t>
            </a:r>
          </a:p>
          <a:p>
            <a:pPr lvl="2">
              <a:lnSpc>
                <a:spcPct val="107000"/>
              </a:lnSpc>
              <a:spcBef>
                <a:spcPts val="0"/>
              </a:spcBef>
            </a:pPr>
            <a:r>
              <a:rPr lang="en-US" sz="2100" dirty="0">
                <a:solidFill>
                  <a:srgbClr val="2C2C2C"/>
                </a:solidFill>
                <a:latin typeface="+mn-lt"/>
              </a:rPr>
              <a:t>Draw elevation profiles</a:t>
            </a:r>
          </a:p>
          <a:p>
            <a:pPr lvl="2">
              <a:lnSpc>
                <a:spcPct val="107000"/>
              </a:lnSpc>
              <a:spcBef>
                <a:spcPts val="0"/>
              </a:spcBef>
            </a:pPr>
            <a:r>
              <a:rPr lang="en-US" sz="2100" dirty="0">
                <a:solidFill>
                  <a:srgbClr val="2C2C2C"/>
                </a:solidFill>
                <a:latin typeface="+mn-lt"/>
              </a:rPr>
              <a:t>Search for Parcels</a:t>
            </a:r>
          </a:p>
          <a:p>
            <a:pPr lvl="2">
              <a:lnSpc>
                <a:spcPct val="107000"/>
              </a:lnSpc>
              <a:spcBef>
                <a:spcPts val="0"/>
              </a:spcBef>
            </a:pPr>
            <a:r>
              <a:rPr lang="en-US" sz="2100" dirty="0">
                <a:solidFill>
                  <a:srgbClr val="2C2C2C"/>
                </a:solidFill>
                <a:latin typeface="+mn-lt"/>
              </a:rPr>
              <a:t>Search for layers in the </a:t>
            </a:r>
            <a:r>
              <a:rPr lang="en-US" sz="2100" dirty="0" err="1">
                <a:solidFill>
                  <a:srgbClr val="2C2C2C"/>
                </a:solidFill>
                <a:latin typeface="+mn-lt"/>
              </a:rPr>
              <a:t>geopunt</a:t>
            </a:r>
            <a:r>
              <a:rPr lang="en-US" sz="2100" dirty="0">
                <a:solidFill>
                  <a:srgbClr val="2C2C2C"/>
                </a:solidFill>
                <a:latin typeface="+mn-lt"/>
              </a:rPr>
              <a:t> catalog</a:t>
            </a:r>
          </a:p>
        </p:txBody>
      </p:sp>
      <p:sp>
        <p:nvSpPr>
          <p:cNvPr id="3" name="Titre 2">
            <a:extLst>
              <a:ext uri="{FF2B5EF4-FFF2-40B4-BE49-F238E27FC236}">
                <a16:creationId xmlns:a16="http://schemas.microsoft.com/office/drawing/2014/main" id="{C01A1BBD-7067-430E-8001-A93CB7B0B44D}"/>
              </a:ext>
            </a:extLst>
          </p:cNvPr>
          <p:cNvSpPr>
            <a:spLocks noGrp="1"/>
          </p:cNvSpPr>
          <p:nvPr>
            <p:ph type="title"/>
          </p:nvPr>
        </p:nvSpPr>
        <p:spPr>
          <a:xfrm>
            <a:off x="1146628" y="365125"/>
            <a:ext cx="5208451" cy="2012314"/>
          </a:xfrm>
        </p:spPr>
        <p:txBody>
          <a:bodyPr>
            <a:normAutofit/>
          </a:bodyPr>
          <a:lstStyle/>
          <a:p>
            <a:r>
              <a:rPr lang="en-US" sz="3800" dirty="0">
                <a:solidFill>
                  <a:srgbClr val="2C2C2C"/>
                </a:solidFill>
              </a:rPr>
              <a:t>Flemish </a:t>
            </a:r>
            <a:r>
              <a:rPr lang="en-US" sz="3800" dirty="0"/>
              <a:t>geoportal</a:t>
            </a:r>
            <a:r>
              <a:rPr lang="en-US" sz="3800" dirty="0">
                <a:solidFill>
                  <a:srgbClr val="2C2C2C"/>
                </a:solidFill>
              </a:rPr>
              <a:t> : geopunt4Qgis</a:t>
            </a:r>
            <a:endParaRPr lang="en-US" sz="3800" dirty="0"/>
          </a:p>
        </p:txBody>
      </p:sp>
      <p:pic>
        <p:nvPicPr>
          <p:cNvPr id="4" name="Espace réservé du contenu 6">
            <a:extLst>
              <a:ext uri="{FF2B5EF4-FFF2-40B4-BE49-F238E27FC236}">
                <a16:creationId xmlns:a16="http://schemas.microsoft.com/office/drawing/2014/main" id="{895D3558-FDB8-1D7F-D07D-2DD04019C899}"/>
              </a:ext>
            </a:extLst>
          </p:cNvPr>
          <p:cNvPicPr>
            <a:picLocks noChangeAspect="1"/>
          </p:cNvPicPr>
          <p:nvPr/>
        </p:nvPicPr>
        <p:blipFill>
          <a:blip r:embed="rId3"/>
          <a:stretch>
            <a:fillRect/>
          </a:stretch>
        </p:blipFill>
        <p:spPr>
          <a:xfrm>
            <a:off x="6806341" y="604324"/>
            <a:ext cx="4449484" cy="5887096"/>
          </a:xfrm>
          <a:prstGeom prst="rect">
            <a:avLst/>
          </a:prstGeom>
        </p:spPr>
      </p:pic>
    </p:spTree>
    <p:extLst>
      <p:ext uri="{BB962C8B-B14F-4D97-AF65-F5344CB8AC3E}">
        <p14:creationId xmlns:p14="http://schemas.microsoft.com/office/powerpoint/2010/main" val="2986076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5F4B283E-438B-426E-AD9C-535CBECEE985}"/>
              </a:ext>
            </a:extLst>
          </p:cNvPr>
          <p:cNvSpPr>
            <a:spLocks noGrp="1"/>
          </p:cNvSpPr>
          <p:nvPr>
            <p:ph idx="1"/>
          </p:nvPr>
        </p:nvSpPr>
        <p:spPr/>
        <p:txBody>
          <a:bodyPr>
            <a:normAutofit/>
          </a:bodyPr>
          <a:lstStyle/>
          <a:p>
            <a:pPr marL="457200" indent="-457200">
              <a:buClr>
                <a:schemeClr val="accent1"/>
              </a:buClr>
              <a:buFont typeface="Arial" panose="020B0604020202020204" pitchFamily="34" charset="0"/>
              <a:buChar char="•"/>
            </a:pPr>
            <a:r>
              <a:rPr lang="en-US" sz="2500" dirty="0"/>
              <a:t>This plugin uses the REST search interface of </a:t>
            </a:r>
            <a:r>
              <a:rPr lang="en-US" sz="2500" dirty="0" err="1"/>
              <a:t>GeoPortal.rlp</a:t>
            </a:r>
            <a:r>
              <a:rPr lang="en-US" sz="2500" dirty="0"/>
              <a:t> for searching spatial datasets and services. It has also an option to search in remote CSW-based catalogues (e.g. in the INSPIRE Geoportal Catalogue and the German Geodatenkatalog.DE). WMS/WFS and OGC API Features interfaces can directly be loaded into the QGIS Browser.</a:t>
            </a:r>
          </a:p>
          <a:p>
            <a:pPr marL="457200" indent="-457200">
              <a:buClr>
                <a:schemeClr val="accent1"/>
              </a:buClr>
              <a:buFont typeface="Arial" panose="020B0604020202020204" pitchFamily="34" charset="0"/>
              <a:buChar char="•"/>
            </a:pPr>
            <a:endParaRPr lang="en-US" sz="2500" dirty="0"/>
          </a:p>
          <a:p>
            <a:pPr marL="457200" indent="-457200">
              <a:buClr>
                <a:schemeClr val="accent1"/>
              </a:buClr>
              <a:buFont typeface="Arial" panose="020B0604020202020204" pitchFamily="34" charset="0"/>
              <a:buChar char="•"/>
            </a:pPr>
            <a:r>
              <a:rPr lang="en-US" sz="2500" dirty="0">
                <a:solidFill>
                  <a:srgbClr val="2C2C2C"/>
                </a:solidFill>
                <a:latin typeface="+mn-lt"/>
              </a:rPr>
              <a:t>All technical data can be found on </a:t>
            </a:r>
            <a:r>
              <a:rPr lang="en-US" sz="2500" dirty="0" err="1">
                <a:solidFill>
                  <a:srgbClr val="2C2C2C"/>
                </a:solidFill>
                <a:latin typeface="+mn-lt"/>
              </a:rPr>
              <a:t>Github</a:t>
            </a:r>
            <a:r>
              <a:rPr lang="en-US" sz="2500" dirty="0">
                <a:solidFill>
                  <a:srgbClr val="2C2C2C"/>
                </a:solidFill>
                <a:latin typeface="+mn-lt"/>
              </a:rPr>
              <a:t> : https://www.vlaanderen.be/geopunt/plug-ins/qgis-plug-in</a:t>
            </a:r>
          </a:p>
        </p:txBody>
      </p:sp>
      <p:sp>
        <p:nvSpPr>
          <p:cNvPr id="3" name="Titre 2">
            <a:extLst>
              <a:ext uri="{FF2B5EF4-FFF2-40B4-BE49-F238E27FC236}">
                <a16:creationId xmlns:a16="http://schemas.microsoft.com/office/drawing/2014/main" id="{C01A1BBD-7067-430E-8001-A93CB7B0B44D}"/>
              </a:ext>
            </a:extLst>
          </p:cNvPr>
          <p:cNvSpPr>
            <a:spLocks noGrp="1"/>
          </p:cNvSpPr>
          <p:nvPr>
            <p:ph type="title"/>
          </p:nvPr>
        </p:nvSpPr>
        <p:spPr/>
        <p:txBody>
          <a:bodyPr>
            <a:normAutofit/>
          </a:bodyPr>
          <a:lstStyle/>
          <a:p>
            <a:r>
              <a:rPr lang="en-US" sz="3800" dirty="0" err="1">
                <a:solidFill>
                  <a:srgbClr val="2C2C2C"/>
                </a:solidFill>
              </a:rPr>
              <a:t>GeoPortal.rlp</a:t>
            </a:r>
            <a:r>
              <a:rPr lang="en-US" sz="3800" dirty="0">
                <a:solidFill>
                  <a:srgbClr val="2C2C2C"/>
                </a:solidFill>
              </a:rPr>
              <a:t> Metadata Search</a:t>
            </a:r>
            <a:endParaRPr lang="en-US" sz="3800" dirty="0"/>
          </a:p>
        </p:txBody>
      </p:sp>
    </p:spTree>
    <p:extLst>
      <p:ext uri="{BB962C8B-B14F-4D97-AF65-F5344CB8AC3E}">
        <p14:creationId xmlns:p14="http://schemas.microsoft.com/office/powerpoint/2010/main" val="89023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05A976-9EDE-E596-BBE8-0B6707C1EF88}"/>
              </a:ext>
            </a:extLst>
          </p:cNvPr>
          <p:cNvSpPr>
            <a:spLocks noGrp="1"/>
          </p:cNvSpPr>
          <p:nvPr>
            <p:ph type="title"/>
          </p:nvPr>
        </p:nvSpPr>
        <p:spPr>
          <a:xfrm>
            <a:off x="1175657" y="435935"/>
            <a:ext cx="8095934" cy="1600200"/>
          </a:xfrm>
        </p:spPr>
        <p:txBody>
          <a:bodyPr>
            <a:normAutofit/>
          </a:bodyPr>
          <a:lstStyle/>
          <a:p>
            <a:r>
              <a:rPr lang="en-US" sz="4000" dirty="0"/>
              <a:t>GitHub:</a:t>
            </a:r>
            <a:r>
              <a:rPr lang="en-US" sz="3600" dirty="0"/>
              <a:t> </a:t>
            </a:r>
            <a:r>
              <a:rPr lang="en-US" dirty="0">
                <a:latin typeface="+mn-lt"/>
              </a:rPr>
              <a:t>https://github.com/MobiDataLab</a:t>
            </a:r>
          </a:p>
        </p:txBody>
      </p:sp>
      <p:sp>
        <p:nvSpPr>
          <p:cNvPr id="3" name="Espace réservé du contenu 2">
            <a:extLst>
              <a:ext uri="{FF2B5EF4-FFF2-40B4-BE49-F238E27FC236}">
                <a16:creationId xmlns:a16="http://schemas.microsoft.com/office/drawing/2014/main" id="{A0D626EB-B3CF-6E53-D49A-DADF7DD89FCF}"/>
              </a:ext>
            </a:extLst>
          </p:cNvPr>
          <p:cNvSpPr>
            <a:spLocks noGrp="1"/>
          </p:cNvSpPr>
          <p:nvPr>
            <p:ph idx="1"/>
          </p:nvPr>
        </p:nvSpPr>
        <p:spPr>
          <a:xfrm>
            <a:off x="7038974" y="1866900"/>
            <a:ext cx="4683126" cy="3994150"/>
          </a:xfrm>
        </p:spPr>
        <p:txBody>
          <a:bodyPr>
            <a:normAutofit fontScale="92500" lnSpcReduction="10000"/>
          </a:bodyPr>
          <a:lstStyle/>
          <a:p>
            <a:endParaRPr lang="en-US" dirty="0"/>
          </a:p>
          <a:p>
            <a:pPr marL="342900" indent="-342900">
              <a:lnSpc>
                <a:spcPct val="110000"/>
              </a:lnSpc>
              <a:spcBef>
                <a:spcPts val="0"/>
              </a:spcBef>
              <a:buClr>
                <a:srgbClr val="5E8AB4"/>
              </a:buClr>
              <a:buFont typeface="Symbol" panose="05050102010706020507" pitchFamily="18" charset="2"/>
              <a:buChar char="·"/>
            </a:pPr>
            <a:r>
              <a:rPr lang="en-US" sz="2800" dirty="0">
                <a:hlinkClick r:id="rId3"/>
              </a:rPr>
              <a:t>QGIS guide</a:t>
            </a:r>
            <a:endParaRPr lang="en-US" sz="2800" dirty="0"/>
          </a:p>
          <a:p>
            <a:pPr marL="1143000" lvl="1" indent="-457200">
              <a:lnSpc>
                <a:spcPct val="110000"/>
              </a:lnSpc>
              <a:spcBef>
                <a:spcPts val="0"/>
              </a:spcBef>
              <a:buClr>
                <a:srgbClr val="5E8AB4"/>
              </a:buClr>
              <a:buFont typeface="Courier New" panose="02070309020205020404" pitchFamily="49" charset="0"/>
              <a:buChar char="o"/>
            </a:pPr>
            <a:r>
              <a:rPr lang="en-US" sz="2400" b="0" dirty="0">
                <a:latin typeface="Arial" panose="020B0604020202020204" pitchFamily="34" charset="0"/>
                <a:ea typeface="+mn-ea"/>
                <a:cs typeface="Open Sans" panose="020B0606030504020204" pitchFamily="34" charset="0"/>
              </a:rPr>
              <a:t>Guide to access mobility data and learn about available basic tools on QGIS. It provides information about how to access the CKAN and the GeoNetwork catalogues of </a:t>
            </a:r>
            <a:r>
              <a:rPr lang="en-US" b="0" dirty="0">
                <a:latin typeface="Arial" panose="020B0604020202020204" pitchFamily="34" charset="0"/>
                <a:ea typeface="+mn-ea"/>
                <a:cs typeface="Open Sans" panose="020B0606030504020204" pitchFamily="34" charset="0"/>
              </a:rPr>
              <a:t>MobiDataLab. </a:t>
            </a:r>
          </a:p>
          <a:p>
            <a:pPr marL="342900" indent="-342900">
              <a:lnSpc>
                <a:spcPct val="110000"/>
              </a:lnSpc>
              <a:spcBef>
                <a:spcPts val="0"/>
              </a:spcBef>
              <a:buClr>
                <a:srgbClr val="5E8AB4"/>
              </a:buClr>
              <a:buFont typeface="Symbol" panose="05050102010706020507" pitchFamily="18" charset="2"/>
              <a:buChar char="·"/>
            </a:pPr>
            <a:endParaRPr lang="en-US" dirty="0"/>
          </a:p>
        </p:txBody>
      </p:sp>
      <p:pic>
        <p:nvPicPr>
          <p:cNvPr id="6" name="Image 5">
            <a:extLst>
              <a:ext uri="{FF2B5EF4-FFF2-40B4-BE49-F238E27FC236}">
                <a16:creationId xmlns:a16="http://schemas.microsoft.com/office/drawing/2014/main" id="{CDC00F29-4222-8775-0EEF-DF8F06E06D87}"/>
              </a:ext>
            </a:extLst>
          </p:cNvPr>
          <p:cNvPicPr>
            <a:picLocks noChangeAspect="1"/>
          </p:cNvPicPr>
          <p:nvPr/>
        </p:nvPicPr>
        <p:blipFill rotWithShape="1">
          <a:blip r:embed="rId4"/>
          <a:srcRect r="25540"/>
          <a:stretch/>
        </p:blipFill>
        <p:spPr>
          <a:xfrm>
            <a:off x="1432832" y="2167426"/>
            <a:ext cx="5434864" cy="3863000"/>
          </a:xfrm>
          <a:prstGeom prst="rect">
            <a:avLst/>
          </a:prstGeom>
        </p:spPr>
      </p:pic>
      <p:pic>
        <p:nvPicPr>
          <p:cNvPr id="4" name="Espace réservé du contenu 6">
            <a:extLst>
              <a:ext uri="{FF2B5EF4-FFF2-40B4-BE49-F238E27FC236}">
                <a16:creationId xmlns:a16="http://schemas.microsoft.com/office/drawing/2014/main" id="{A4440A99-C735-9A8F-964D-F081B2FC69DC}"/>
              </a:ext>
            </a:extLst>
          </p:cNvPr>
          <p:cNvPicPr>
            <a:picLocks noChangeAspect="1"/>
          </p:cNvPicPr>
          <p:nvPr/>
        </p:nvPicPr>
        <p:blipFill>
          <a:blip r:embed="rId5"/>
          <a:stretch>
            <a:fillRect/>
          </a:stretch>
        </p:blipFill>
        <p:spPr>
          <a:xfrm>
            <a:off x="3805237" y="4425432"/>
            <a:ext cx="4027487" cy="2117283"/>
          </a:xfrm>
          <a:prstGeom prst="rect">
            <a:avLst/>
          </a:prstGeom>
        </p:spPr>
      </p:pic>
    </p:spTree>
    <p:extLst>
      <p:ext uri="{BB962C8B-B14F-4D97-AF65-F5344CB8AC3E}">
        <p14:creationId xmlns:p14="http://schemas.microsoft.com/office/powerpoint/2010/main" val="2910563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3A5520-E625-4843-84F4-459F9F8521A5}"/>
              </a:ext>
            </a:extLst>
          </p:cNvPr>
          <p:cNvSpPr>
            <a:spLocks noGrp="1"/>
          </p:cNvSpPr>
          <p:nvPr>
            <p:ph type="title"/>
          </p:nvPr>
        </p:nvSpPr>
        <p:spPr>
          <a:xfrm>
            <a:off x="1146630" y="365125"/>
            <a:ext cx="10208758" cy="1325563"/>
          </a:xfrm>
        </p:spPr>
        <p:txBody>
          <a:bodyPr vert="horz" lIns="91440" tIns="45720" rIns="91440" bIns="45720" rtlCol="0" anchor="ctr">
            <a:normAutofit/>
          </a:bodyPr>
          <a:lstStyle/>
          <a:p>
            <a:r>
              <a:rPr lang="en-US" sz="3800" b="1" kern="1200" dirty="0" err="1">
                <a:latin typeface="+mj-lt"/>
                <a:ea typeface="+mj-ea"/>
                <a:cs typeface="Calibri" panose="020F0502020204030204" pitchFamily="34" charset="0"/>
              </a:rPr>
              <a:t>Opendatasoft</a:t>
            </a:r>
            <a:r>
              <a:rPr lang="en-US" sz="3800" b="1" kern="1200" dirty="0">
                <a:latin typeface="+mj-lt"/>
                <a:ea typeface="+mj-ea"/>
                <a:cs typeface="Calibri" panose="020F0502020204030204" pitchFamily="34" charset="0"/>
              </a:rPr>
              <a:t> plugin</a:t>
            </a:r>
          </a:p>
        </p:txBody>
      </p:sp>
      <p:sp>
        <p:nvSpPr>
          <p:cNvPr id="3" name="ZoneTexte 2">
            <a:extLst>
              <a:ext uri="{FF2B5EF4-FFF2-40B4-BE49-F238E27FC236}">
                <a16:creationId xmlns:a16="http://schemas.microsoft.com/office/drawing/2014/main" id="{8357F616-498E-CEE3-1B91-D7A7937B0FA0}"/>
              </a:ext>
            </a:extLst>
          </p:cNvPr>
          <p:cNvSpPr txBox="1"/>
          <p:nvPr/>
        </p:nvSpPr>
        <p:spPr>
          <a:xfrm>
            <a:off x="1146631" y="1813432"/>
            <a:ext cx="4816180" cy="4376231"/>
          </a:xfrm>
          <a:prstGeom prst="rect">
            <a:avLst/>
          </a:prstGeom>
        </p:spPr>
        <p:txBody>
          <a:bodyPr vert="horz" lIns="91440" tIns="45720" rIns="91440" bIns="45720" rtlCol="0">
            <a:normAutofit/>
          </a:bodyPr>
          <a:lstStyle/>
          <a:p>
            <a:pPr>
              <a:lnSpc>
                <a:spcPct val="90000"/>
              </a:lnSpc>
              <a:spcAft>
                <a:spcPts val="600"/>
              </a:spcAft>
            </a:pPr>
            <a:r>
              <a:rPr lang="en-US" sz="2200" i="0" dirty="0">
                <a:effectLst/>
                <a:latin typeface="Arial" panose="020B0604020202020204" pitchFamily="34" charset="0"/>
              </a:rPr>
              <a:t>Download datasets from </a:t>
            </a:r>
            <a:r>
              <a:rPr lang="en-US" sz="2200" i="0" dirty="0" err="1">
                <a:effectLst/>
                <a:latin typeface="Arial" panose="020B0604020202020204" pitchFamily="34" charset="0"/>
              </a:rPr>
              <a:t>Opendatasoft</a:t>
            </a:r>
            <a:r>
              <a:rPr lang="en-US" sz="2200" i="0" dirty="0">
                <a:effectLst/>
                <a:latin typeface="Arial" panose="020B0604020202020204" pitchFamily="34" charset="0"/>
              </a:rPr>
              <a:t>-powered data catalogues.</a:t>
            </a:r>
          </a:p>
          <a:p>
            <a:pPr>
              <a:lnSpc>
                <a:spcPct val="90000"/>
              </a:lnSpc>
              <a:spcAft>
                <a:spcPts val="600"/>
              </a:spcAft>
            </a:pPr>
            <a:endParaRPr lang="en-US" sz="2200" b="1" i="0" dirty="0">
              <a:effectLst/>
              <a:latin typeface="Arial" panose="020B0604020202020204" pitchFamily="34" charset="0"/>
            </a:endParaRPr>
          </a:p>
          <a:p>
            <a:pPr marL="342900" indent="-342900">
              <a:lnSpc>
                <a:spcPct val="90000"/>
              </a:lnSpc>
              <a:spcAft>
                <a:spcPts val="600"/>
              </a:spcAft>
              <a:buClr>
                <a:schemeClr val="accent1"/>
              </a:buClr>
              <a:buFont typeface="Arial" panose="020B0604020202020204" pitchFamily="34" charset="0"/>
              <a:buChar char="•"/>
            </a:pPr>
            <a:r>
              <a:rPr lang="en-US" sz="2200" b="0" i="0" dirty="0">
                <a:effectLst/>
                <a:latin typeface="Arial" panose="020B0604020202020204" pitchFamily="34" charset="0"/>
              </a:rPr>
              <a:t>This plugin allows one to directly import, in the </a:t>
            </a:r>
            <a:r>
              <a:rPr lang="en-US" sz="2200" b="0" i="0" dirty="0" err="1">
                <a:effectLst/>
                <a:latin typeface="Arial" panose="020B0604020202020204" pitchFamily="34" charset="0"/>
              </a:rPr>
              <a:t>GeoJSON</a:t>
            </a:r>
            <a:r>
              <a:rPr lang="en-US" sz="2200" b="0" i="0" dirty="0">
                <a:effectLst/>
                <a:latin typeface="Arial" panose="020B0604020202020204" pitchFamily="34" charset="0"/>
              </a:rPr>
              <a:t> format, any dataset from a private or public </a:t>
            </a:r>
            <a:r>
              <a:rPr lang="en-US" sz="2200" b="0" i="0" dirty="0" err="1">
                <a:effectLst/>
                <a:latin typeface="Arial" panose="020B0604020202020204" pitchFamily="34" charset="0"/>
              </a:rPr>
              <a:t>Opendatasoft</a:t>
            </a:r>
            <a:r>
              <a:rPr lang="en-US" sz="2200" b="0" i="0" dirty="0">
                <a:effectLst/>
                <a:latin typeface="Arial" panose="020B0604020202020204" pitchFamily="34" charset="0"/>
              </a:rPr>
              <a:t> portal. It uses the web Explore API v2 to fetch the data, thus you will find this plugin in the web menu.</a:t>
            </a:r>
            <a:br>
              <a:rPr lang="en-US" sz="2200" dirty="0">
                <a:latin typeface="Arial" panose="020B0604020202020204" pitchFamily="34" charset="0"/>
              </a:rPr>
            </a:br>
            <a:endParaRPr lang="en-US" sz="2200" dirty="0">
              <a:latin typeface="Arial" panose="020B0604020202020204" pitchFamily="34" charset="0"/>
            </a:endParaRPr>
          </a:p>
        </p:txBody>
      </p:sp>
      <p:sp>
        <p:nvSpPr>
          <p:cNvPr id="11" name="Text Placeholder 4">
            <a:extLst>
              <a:ext uri="{FF2B5EF4-FFF2-40B4-BE49-F238E27FC236}">
                <a16:creationId xmlns:a16="http://schemas.microsoft.com/office/drawing/2014/main" id="{37E6A659-4C49-9290-2C1B-3D25C7676D19}"/>
              </a:ext>
            </a:extLst>
          </p:cNvPr>
          <p:cNvSpPr>
            <a:spLocks noGrp="1"/>
          </p:cNvSpPr>
          <p:nvPr>
            <p:ph type="body" sz="quarter" idx="3"/>
          </p:nvPr>
        </p:nvSpPr>
        <p:spPr>
          <a:xfrm>
            <a:off x="6328228" y="1681163"/>
            <a:ext cx="5027159" cy="823912"/>
          </a:xfrm>
        </p:spPr>
        <p:txBody>
          <a:bodyPr>
            <a:normAutofit/>
          </a:bodyPr>
          <a:lstStyle/>
          <a:p>
            <a:r>
              <a:rPr lang="en-US" sz="2000" dirty="0"/>
              <a:t>NDW transport information of Eindhoven</a:t>
            </a:r>
          </a:p>
        </p:txBody>
      </p:sp>
      <p:pic>
        <p:nvPicPr>
          <p:cNvPr id="6" name="Image 5">
            <a:extLst>
              <a:ext uri="{FF2B5EF4-FFF2-40B4-BE49-F238E27FC236}">
                <a16:creationId xmlns:a16="http://schemas.microsoft.com/office/drawing/2014/main" id="{1AB929E3-70AA-CEEF-11AA-33624ACDACA3}"/>
              </a:ext>
            </a:extLst>
          </p:cNvPr>
          <p:cNvPicPr>
            <a:picLocks noChangeAspect="1"/>
          </p:cNvPicPr>
          <p:nvPr/>
        </p:nvPicPr>
        <p:blipFill>
          <a:blip r:embed="rId2"/>
          <a:stretch>
            <a:fillRect/>
          </a:stretch>
        </p:blipFill>
        <p:spPr>
          <a:xfrm>
            <a:off x="6412752" y="2621379"/>
            <a:ext cx="5337842" cy="3568284"/>
          </a:xfrm>
          <a:prstGeom prst="rect">
            <a:avLst/>
          </a:prstGeom>
        </p:spPr>
      </p:pic>
    </p:spTree>
    <p:extLst>
      <p:ext uri="{BB962C8B-B14F-4D97-AF65-F5344CB8AC3E}">
        <p14:creationId xmlns:p14="http://schemas.microsoft.com/office/powerpoint/2010/main" val="601198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3A5520-E625-4843-84F4-459F9F8521A5}"/>
              </a:ext>
            </a:extLst>
          </p:cNvPr>
          <p:cNvSpPr>
            <a:spLocks noGrp="1"/>
          </p:cNvSpPr>
          <p:nvPr>
            <p:ph type="title"/>
          </p:nvPr>
        </p:nvSpPr>
        <p:spPr/>
        <p:txBody>
          <a:bodyPr>
            <a:normAutofit/>
          </a:bodyPr>
          <a:lstStyle/>
          <a:p>
            <a:r>
              <a:rPr lang="en-US" sz="3800" dirty="0"/>
              <a:t>GTFS of transports in Eindhoven</a:t>
            </a:r>
          </a:p>
        </p:txBody>
      </p:sp>
      <p:pic>
        <p:nvPicPr>
          <p:cNvPr id="9" name="Espace réservé du contenu 8">
            <a:extLst>
              <a:ext uri="{FF2B5EF4-FFF2-40B4-BE49-F238E27FC236}">
                <a16:creationId xmlns:a16="http://schemas.microsoft.com/office/drawing/2014/main" id="{CCBB06FC-16AE-01CD-7C95-B485439E287B}"/>
              </a:ext>
            </a:extLst>
          </p:cNvPr>
          <p:cNvPicPr>
            <a:picLocks noGrp="1" noChangeAspect="1"/>
          </p:cNvPicPr>
          <p:nvPr>
            <p:ph sz="half" idx="2"/>
          </p:nvPr>
        </p:nvPicPr>
        <p:blipFill>
          <a:blip r:embed="rId2"/>
          <a:stretch>
            <a:fillRect/>
          </a:stretch>
        </p:blipFill>
        <p:spPr>
          <a:xfrm>
            <a:off x="1855433" y="1512262"/>
            <a:ext cx="8481134" cy="4620436"/>
          </a:xfrm>
        </p:spPr>
      </p:pic>
    </p:spTree>
    <p:extLst>
      <p:ext uri="{BB962C8B-B14F-4D97-AF65-F5344CB8AC3E}">
        <p14:creationId xmlns:p14="http://schemas.microsoft.com/office/powerpoint/2010/main" val="139563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3A5520-E625-4843-84F4-459F9F8521A5}"/>
              </a:ext>
            </a:extLst>
          </p:cNvPr>
          <p:cNvSpPr>
            <a:spLocks noGrp="1"/>
          </p:cNvSpPr>
          <p:nvPr>
            <p:ph type="title"/>
          </p:nvPr>
        </p:nvSpPr>
        <p:spPr>
          <a:xfrm>
            <a:off x="1146630" y="365125"/>
            <a:ext cx="10208758" cy="1325563"/>
          </a:xfrm>
        </p:spPr>
        <p:txBody>
          <a:bodyPr vert="horz" lIns="91440" tIns="45720" rIns="91440" bIns="45720" rtlCol="0" anchor="ctr">
            <a:normAutofit/>
          </a:bodyPr>
          <a:lstStyle/>
          <a:p>
            <a:r>
              <a:rPr lang="en-US" sz="3800" dirty="0"/>
              <a:t>Here Route API Plugin</a:t>
            </a:r>
            <a:endParaRPr lang="en-US" sz="3800" b="1" kern="1200" dirty="0">
              <a:latin typeface="+mj-lt"/>
              <a:ea typeface="+mj-ea"/>
              <a:cs typeface="Calibri" panose="020F0502020204030204" pitchFamily="34" charset="0"/>
            </a:endParaRPr>
          </a:p>
        </p:txBody>
      </p:sp>
      <p:sp>
        <p:nvSpPr>
          <p:cNvPr id="7" name="Espace réservé du contenu 1">
            <a:extLst>
              <a:ext uri="{FF2B5EF4-FFF2-40B4-BE49-F238E27FC236}">
                <a16:creationId xmlns:a16="http://schemas.microsoft.com/office/drawing/2014/main" id="{4B2A706E-3A07-FE37-1FCF-AB802FEE9404}"/>
              </a:ext>
            </a:extLst>
          </p:cNvPr>
          <p:cNvSpPr txBox="1">
            <a:spLocks/>
          </p:cNvSpPr>
          <p:nvPr/>
        </p:nvSpPr>
        <p:spPr>
          <a:xfrm>
            <a:off x="1146175" y="2055813"/>
            <a:ext cx="10207625" cy="3992562"/>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750"/>
              </a:spcBef>
              <a:buFontTx/>
              <a:buNone/>
              <a:defRPr sz="2400" b="1" i="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375"/>
              </a:spcBef>
              <a:buClr>
                <a:schemeClr val="accent1"/>
              </a:buClr>
              <a:buFont typeface="Arial" panose="020B0604020202020204" pitchFamily="34" charset="0"/>
              <a:buNone/>
              <a:defRPr sz="2000" b="1" i="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00000"/>
              </a:lnSpc>
              <a:spcBef>
                <a:spcPts val="375"/>
              </a:spcBef>
              <a:buClr>
                <a:schemeClr val="accent1"/>
              </a:buClr>
              <a:buSzPct val="80000"/>
              <a:buFont typeface="Courier New" panose="02070309020205020404" pitchFamily="49" charset="0"/>
              <a:buNone/>
              <a:defRPr sz="1800" b="1" i="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00000"/>
              </a:lnSpc>
              <a:spcBef>
                <a:spcPts val="333"/>
              </a:spcBef>
              <a:buClr>
                <a:schemeClr val="accent2"/>
              </a:buClr>
              <a:buSzPct val="120000"/>
              <a:buFont typeface="Arial" panose="020B0604020202020204" pitchFamily="34" charset="0"/>
              <a:buNone/>
              <a:defRPr sz="1600" b="1" i="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00000"/>
              </a:lnSpc>
              <a:spcBef>
                <a:spcPts val="300"/>
              </a:spcBef>
              <a:buClr>
                <a:schemeClr val="accent1"/>
              </a:buClr>
              <a:buSzPct val="90000"/>
              <a:buFont typeface="Wingdings" pitchFamily="2" charset="2"/>
              <a:buNone/>
              <a:defRPr sz="1600" b="1" kern="1200" baseline="0">
                <a:solidFill>
                  <a:schemeClr val="tx1"/>
                </a:solidFill>
                <a:latin typeface="Arial" panose="020B0604020202020204" pitchFamily="34" charset="0"/>
                <a:ea typeface="+mn-ea"/>
                <a:cs typeface="Calibri" panose="020F050202020403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buClr>
                <a:schemeClr val="accent1"/>
              </a:buClr>
              <a:buFont typeface="Arial" panose="020B0604020202020204" pitchFamily="34" charset="0"/>
              <a:buChar char="•"/>
            </a:pPr>
            <a:r>
              <a:rPr lang="en-US" sz="2800" b="0" dirty="0" err="1"/>
              <a:t>Hqgis</a:t>
            </a:r>
            <a:r>
              <a:rPr lang="en-US" sz="2800" b="0" dirty="0"/>
              <a:t>    Routing, Geocoding, POI search, Isochrones with the HERE API.</a:t>
            </a:r>
          </a:p>
          <a:p>
            <a:pPr marL="457200" indent="-457200">
              <a:buClr>
                <a:schemeClr val="accent1"/>
              </a:buClr>
              <a:buFont typeface="Arial" panose="020B0604020202020204" pitchFamily="34" charset="0"/>
              <a:buChar char="•"/>
            </a:pPr>
            <a:r>
              <a:rPr lang="en-US" sz="2800" b="0" dirty="0"/>
              <a:t>Impact toolbox    This plugin automates access to the ANYWAYS API by :</a:t>
            </a:r>
          </a:p>
          <a:p>
            <a:pPr marL="1143000" lvl="1" indent="-457200"/>
            <a:r>
              <a:rPr lang="en-US" sz="2400" b="0" dirty="0"/>
              <a:t>Taking a set of Points of Interest (POIs) and returning routings between all of them based on a given routing profile</a:t>
            </a:r>
          </a:p>
          <a:p>
            <a:pPr marL="1143000" lvl="1" indent="-457200"/>
            <a:r>
              <a:rPr lang="en-US" sz="2400" b="0" dirty="0"/>
              <a:t>Taking two sets of POIs as Origins and Destinations and returning routings from all origins to all Destinations based on a given routing profile</a:t>
            </a:r>
            <a:endParaRPr lang="en-US" sz="1600" b="0" dirty="0"/>
          </a:p>
        </p:txBody>
      </p:sp>
      <p:sp>
        <p:nvSpPr>
          <p:cNvPr id="8" name="Flèche : droite 7">
            <a:extLst>
              <a:ext uri="{FF2B5EF4-FFF2-40B4-BE49-F238E27FC236}">
                <a16:creationId xmlns:a16="http://schemas.microsoft.com/office/drawing/2014/main" id="{B044A28B-2408-3F01-1C19-D87E3EF49C8A}"/>
              </a:ext>
            </a:extLst>
          </p:cNvPr>
          <p:cNvSpPr/>
          <p:nvPr/>
        </p:nvSpPr>
        <p:spPr>
          <a:xfrm>
            <a:off x="2680447" y="2393910"/>
            <a:ext cx="253573" cy="199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èche : droite 8">
            <a:extLst>
              <a:ext uri="{FF2B5EF4-FFF2-40B4-BE49-F238E27FC236}">
                <a16:creationId xmlns:a16="http://schemas.microsoft.com/office/drawing/2014/main" id="{75A50CA1-29F2-227A-1FC7-BB2577FFBA20}"/>
              </a:ext>
            </a:extLst>
          </p:cNvPr>
          <p:cNvSpPr/>
          <p:nvPr/>
        </p:nvSpPr>
        <p:spPr>
          <a:xfrm>
            <a:off x="4101993" y="3329107"/>
            <a:ext cx="253573" cy="199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70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655BF58-112C-4864-BC5B-CB9CF9528A21}"/>
              </a:ext>
            </a:extLst>
          </p:cNvPr>
          <p:cNvSpPr>
            <a:spLocks noGrp="1"/>
          </p:cNvSpPr>
          <p:nvPr>
            <p:ph idx="1"/>
          </p:nvPr>
        </p:nvSpPr>
        <p:spPr>
          <a:xfrm>
            <a:off x="1146628" y="1751960"/>
            <a:ext cx="10207171" cy="4296413"/>
          </a:xfrm>
        </p:spPr>
        <p:txBody>
          <a:bodyPr numCol="2">
            <a:normAutofit fontScale="70000" lnSpcReduction="20000"/>
          </a:bodyPr>
          <a:lstStyle/>
          <a:p>
            <a:pPr marL="457200" indent="-457200">
              <a:buClr>
                <a:schemeClr val="accent1"/>
              </a:buClr>
              <a:buFont typeface="Arial" panose="020B0604020202020204" pitchFamily="34" charset="0"/>
              <a:buChar char="•"/>
            </a:pPr>
            <a:r>
              <a:rPr lang="en-US" dirty="0"/>
              <a:t>Travel Time </a:t>
            </a:r>
          </a:p>
          <a:p>
            <a:pPr marL="457200" indent="-457200">
              <a:buClr>
                <a:schemeClr val="accent1"/>
              </a:buClr>
              <a:buFont typeface="Arial" panose="020B0604020202020204" pitchFamily="34" charset="0"/>
              <a:buChar char="•"/>
            </a:pPr>
            <a:r>
              <a:rPr lang="en-US" dirty="0"/>
              <a:t>Mobility Areas</a:t>
            </a:r>
          </a:p>
          <a:p>
            <a:pPr marL="457200" indent="-457200">
              <a:buClr>
                <a:schemeClr val="accent1"/>
              </a:buClr>
              <a:buFont typeface="Arial" panose="020B0604020202020204" pitchFamily="34" charset="0"/>
              <a:buChar char="•"/>
            </a:pPr>
            <a:r>
              <a:rPr lang="en-US" dirty="0" err="1"/>
              <a:t>PosiView</a:t>
            </a:r>
            <a:endParaRPr lang="en-US" dirty="0"/>
          </a:p>
          <a:p>
            <a:pPr marL="457200" indent="-457200">
              <a:buClr>
                <a:schemeClr val="accent1"/>
              </a:buClr>
              <a:buFont typeface="Arial" panose="020B0604020202020204" pitchFamily="34" charset="0"/>
              <a:buChar char="•"/>
            </a:pPr>
            <a:r>
              <a:rPr lang="en-US" dirty="0"/>
              <a:t>GBFS-NOW</a:t>
            </a:r>
          </a:p>
          <a:p>
            <a:pPr marL="457200" indent="-457200">
              <a:buClr>
                <a:schemeClr val="accent1"/>
              </a:buClr>
              <a:buFont typeface="Arial" panose="020B0604020202020204" pitchFamily="34" charset="0"/>
              <a:buChar char="•"/>
            </a:pPr>
            <a:r>
              <a:rPr lang="en-US" sz="2500" dirty="0"/>
              <a:t>QGIS Cloud Plugin</a:t>
            </a:r>
          </a:p>
          <a:p>
            <a:pPr marL="457200" indent="-457200">
              <a:buClr>
                <a:schemeClr val="accent1"/>
              </a:buClr>
              <a:buFont typeface="Arial" panose="020B0604020202020204" pitchFamily="34" charset="0"/>
              <a:buChar char="•"/>
            </a:pPr>
            <a:r>
              <a:rPr lang="en-US" sz="2500" dirty="0"/>
              <a:t>Networks</a:t>
            </a:r>
          </a:p>
          <a:p>
            <a:pPr marL="457200" indent="-457200">
              <a:buClr>
                <a:schemeClr val="accent1"/>
              </a:buClr>
              <a:buFont typeface="Arial" panose="020B0604020202020204" pitchFamily="34" charset="0"/>
              <a:buChar char="•"/>
            </a:pPr>
            <a:r>
              <a:rPr lang="en-US" sz="2500" dirty="0" err="1"/>
              <a:t>OpenTripPlanner</a:t>
            </a:r>
            <a:endParaRPr lang="en-US" sz="2500" dirty="0"/>
          </a:p>
          <a:p>
            <a:pPr marL="457200" indent="-457200">
              <a:buClr>
                <a:schemeClr val="accent1"/>
              </a:buClr>
              <a:buFont typeface="Arial" panose="020B0604020202020204" pitchFamily="34" charset="0"/>
              <a:buChar char="•"/>
            </a:pPr>
            <a:r>
              <a:rPr lang="en-US" sz="2500" dirty="0"/>
              <a:t>Tempus</a:t>
            </a:r>
          </a:p>
          <a:p>
            <a:pPr marL="457200" indent="-457200">
              <a:buClr>
                <a:schemeClr val="accent1"/>
              </a:buClr>
              <a:buFont typeface="Arial" panose="020B0604020202020204" pitchFamily="34" charset="0"/>
              <a:buChar char="•"/>
            </a:pPr>
            <a:r>
              <a:rPr lang="en-US" sz="2500" dirty="0" err="1"/>
              <a:t>MapTiler</a:t>
            </a:r>
            <a:endParaRPr lang="en-US" sz="2500" dirty="0"/>
          </a:p>
          <a:p>
            <a:pPr marL="457200" indent="-457200">
              <a:buClr>
                <a:schemeClr val="accent1"/>
              </a:buClr>
              <a:buFont typeface="Arial" panose="020B0604020202020204" pitchFamily="34" charset="0"/>
              <a:buChar char="•"/>
            </a:pPr>
            <a:r>
              <a:rPr lang="en-US" sz="2500" dirty="0" err="1"/>
              <a:t>QuickOSM</a:t>
            </a:r>
            <a:endParaRPr lang="en-US" sz="2500" dirty="0"/>
          </a:p>
          <a:p>
            <a:pPr marL="457200" indent="-457200">
              <a:buClr>
                <a:schemeClr val="accent1"/>
              </a:buClr>
              <a:buFont typeface="Arial" panose="020B0604020202020204" pitchFamily="34" charset="0"/>
              <a:buChar char="•"/>
            </a:pPr>
            <a:r>
              <a:rPr lang="en-US" sz="2500" dirty="0" err="1"/>
              <a:t>OSMDowloader</a:t>
            </a:r>
            <a:endParaRPr lang="en-US" sz="2500" dirty="0"/>
          </a:p>
          <a:p>
            <a:pPr marL="457200" indent="-457200">
              <a:buClr>
                <a:schemeClr val="accent1"/>
              </a:buClr>
              <a:buFont typeface="Arial" panose="020B0604020202020204" pitchFamily="34" charset="0"/>
              <a:buChar char="•"/>
            </a:pPr>
            <a:r>
              <a:rPr lang="en-US" sz="2500" dirty="0"/>
              <a:t>Pelias Geocoding</a:t>
            </a:r>
          </a:p>
          <a:p>
            <a:pPr marL="457200" indent="-457200">
              <a:buClr>
                <a:schemeClr val="accent1"/>
              </a:buClr>
              <a:buFont typeface="Arial" panose="020B0604020202020204" pitchFamily="34" charset="0"/>
              <a:buChar char="•"/>
            </a:pPr>
            <a:r>
              <a:rPr lang="en-US" sz="2500" dirty="0"/>
              <a:t>Valhalla</a:t>
            </a:r>
          </a:p>
          <a:p>
            <a:pPr marL="457200" indent="-457200">
              <a:buClr>
                <a:schemeClr val="accent1"/>
              </a:buClr>
              <a:buFont typeface="Arial" panose="020B0604020202020204" pitchFamily="34" charset="0"/>
              <a:buChar char="•"/>
            </a:pPr>
            <a:r>
              <a:rPr lang="en-US" sz="2500" dirty="0"/>
              <a:t>OSM place search</a:t>
            </a:r>
          </a:p>
          <a:p>
            <a:pPr marL="457200" indent="-457200">
              <a:buClr>
                <a:schemeClr val="accent1"/>
              </a:buClr>
              <a:buFont typeface="Arial" panose="020B0604020202020204" pitchFamily="34" charset="0"/>
              <a:buChar char="•"/>
            </a:pPr>
            <a:r>
              <a:rPr lang="en-US" sz="2500" dirty="0" err="1"/>
              <a:t>QBan</a:t>
            </a:r>
            <a:r>
              <a:rPr lang="en-US" sz="2500" dirty="0"/>
              <a:t>(o)</a:t>
            </a:r>
          </a:p>
          <a:p>
            <a:pPr marL="457200" indent="-457200">
              <a:buClr>
                <a:schemeClr val="accent1"/>
              </a:buClr>
              <a:buFont typeface="Arial" panose="020B0604020202020204" pitchFamily="34" charset="0"/>
              <a:buChar char="•"/>
            </a:pPr>
            <a:r>
              <a:rPr lang="en-US" sz="2500" dirty="0" err="1"/>
              <a:t>AdressesFr</a:t>
            </a:r>
            <a:endParaRPr lang="en-US" sz="2500" dirty="0"/>
          </a:p>
          <a:p>
            <a:pPr marL="457200" indent="-457200">
              <a:buClr>
                <a:schemeClr val="accent1"/>
              </a:buClr>
              <a:buFont typeface="Arial" panose="020B0604020202020204" pitchFamily="34" charset="0"/>
              <a:buChar char="•"/>
            </a:pPr>
            <a:r>
              <a:rPr lang="en-US" sz="2500" dirty="0"/>
              <a:t>Google Maps geocoder</a:t>
            </a:r>
          </a:p>
          <a:p>
            <a:pPr marL="457200" indent="-457200">
              <a:buClr>
                <a:schemeClr val="accent1"/>
              </a:buClr>
              <a:buFont typeface="Arial" panose="020B0604020202020204" pitchFamily="34" charset="0"/>
              <a:buChar char="•"/>
            </a:pPr>
            <a:r>
              <a:rPr lang="en-US" sz="2500" dirty="0"/>
              <a:t>OS search for addresses</a:t>
            </a:r>
          </a:p>
          <a:p>
            <a:pPr marL="457200" indent="-457200">
              <a:buClr>
                <a:schemeClr val="accent1"/>
              </a:buClr>
              <a:buFont typeface="Arial" panose="020B0604020202020204" pitchFamily="34" charset="0"/>
              <a:buChar char="•"/>
            </a:pPr>
            <a:r>
              <a:rPr lang="en-US" sz="2500" dirty="0"/>
              <a:t>OS Translator II</a:t>
            </a:r>
          </a:p>
          <a:p>
            <a:pPr marL="457200" indent="-457200">
              <a:buClr>
                <a:schemeClr val="accent1"/>
              </a:buClr>
              <a:buFont typeface="Arial" panose="020B0604020202020204" pitchFamily="34" charset="0"/>
              <a:buChar char="•"/>
            </a:pPr>
            <a:r>
              <a:rPr lang="en-US" sz="2500" dirty="0" err="1"/>
              <a:t>GeoPortal.rlp</a:t>
            </a:r>
            <a:r>
              <a:rPr lang="en-US" sz="2500" dirty="0"/>
              <a:t> Metadata Search</a:t>
            </a:r>
          </a:p>
          <a:p>
            <a:pPr marL="457200" indent="-457200">
              <a:buClr>
                <a:schemeClr val="accent1"/>
              </a:buClr>
              <a:buFont typeface="Arial" panose="020B0604020202020204" pitchFamily="34" charset="0"/>
              <a:buChar char="•"/>
            </a:pPr>
            <a:r>
              <a:rPr lang="en-US" sz="2500" dirty="0" err="1"/>
              <a:t>Qweather</a:t>
            </a:r>
            <a:endParaRPr lang="en-US" sz="2500" dirty="0"/>
          </a:p>
          <a:p>
            <a:pPr marL="457200" indent="-457200">
              <a:buClr>
                <a:schemeClr val="accent1"/>
              </a:buClr>
              <a:buFont typeface="Arial" panose="020B0604020202020204" pitchFamily="34" charset="0"/>
              <a:buChar char="•"/>
            </a:pPr>
            <a:r>
              <a:rPr lang="en-US" sz="2500" dirty="0"/>
              <a:t>XYZ Hub Connector : Connect QGIS to your personal space on HERE Data Hub and to your Interactive Map Layer inside the HERE Platform.</a:t>
            </a:r>
          </a:p>
          <a:p>
            <a:pPr marL="457200" indent="-457200">
              <a:buClr>
                <a:schemeClr val="accent1"/>
              </a:buClr>
              <a:buFont typeface="Arial" panose="020B0604020202020204" pitchFamily="34" charset="0"/>
              <a:buChar char="•"/>
            </a:pPr>
            <a:r>
              <a:rPr lang="en-US" sz="2500" dirty="0"/>
              <a:t>Greek Data</a:t>
            </a:r>
          </a:p>
        </p:txBody>
      </p:sp>
      <p:sp>
        <p:nvSpPr>
          <p:cNvPr id="3" name="Titre 2">
            <a:extLst>
              <a:ext uri="{FF2B5EF4-FFF2-40B4-BE49-F238E27FC236}">
                <a16:creationId xmlns:a16="http://schemas.microsoft.com/office/drawing/2014/main" id="{3CBD9E54-3B3C-4EE1-BEFF-00769A20A523}"/>
              </a:ext>
            </a:extLst>
          </p:cNvPr>
          <p:cNvSpPr>
            <a:spLocks noGrp="1"/>
          </p:cNvSpPr>
          <p:nvPr>
            <p:ph type="title"/>
          </p:nvPr>
        </p:nvSpPr>
        <p:spPr/>
        <p:txBody>
          <a:bodyPr>
            <a:normAutofit/>
          </a:bodyPr>
          <a:lstStyle/>
          <a:p>
            <a:pPr marL="0" indent="0">
              <a:buNone/>
            </a:pPr>
            <a:r>
              <a:rPr lang="en-US" sz="3800" dirty="0"/>
              <a:t>Other plugins to explore</a:t>
            </a:r>
          </a:p>
        </p:txBody>
      </p:sp>
    </p:spTree>
    <p:extLst>
      <p:ext uri="{BB962C8B-B14F-4D97-AF65-F5344CB8AC3E}">
        <p14:creationId xmlns:p14="http://schemas.microsoft.com/office/powerpoint/2010/main" val="1968999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fontScale="85000" lnSpcReduction="20000"/>
          </a:bodyPr>
          <a:lstStyle/>
          <a:p>
            <a:r>
              <a:rPr lang="en-US" dirty="0"/>
              <a:t>Renee Obregon, AKKODIS,</a:t>
            </a:r>
          </a:p>
          <a:p>
            <a:r>
              <a:rPr lang="en-US" dirty="0"/>
              <a:t>renee.obregon-gonzalez@akkodis.com</a:t>
            </a:r>
          </a:p>
        </p:txBody>
      </p:sp>
      <p:sp>
        <p:nvSpPr>
          <p:cNvPr id="4" name="Title 3"/>
          <p:cNvSpPr>
            <a:spLocks noGrp="1"/>
          </p:cNvSpPr>
          <p:nvPr>
            <p:ph type="title"/>
          </p:nvPr>
        </p:nvSpPr>
        <p:spPr/>
        <p:txBody>
          <a:bodyPr/>
          <a:lstStyle/>
          <a:p>
            <a:r>
              <a:rPr lang="en-US" dirty="0"/>
              <a:t>Thank you for listening</a:t>
            </a:r>
          </a:p>
        </p:txBody>
      </p:sp>
    </p:spTree>
    <p:extLst>
      <p:ext uri="{BB962C8B-B14F-4D97-AF65-F5344CB8AC3E}">
        <p14:creationId xmlns:p14="http://schemas.microsoft.com/office/powerpoint/2010/main" val="341060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75656" y="457199"/>
            <a:ext cx="4377419" cy="3419475"/>
          </a:xfrm>
        </p:spPr>
        <p:txBody>
          <a:bodyPr anchor="b">
            <a:normAutofit/>
          </a:bodyPr>
          <a:lstStyle/>
          <a:p>
            <a:r>
              <a:rPr lang="en-US" sz="4800" dirty="0"/>
              <a:t>QGIS</a:t>
            </a:r>
            <a:br>
              <a:rPr lang="en-US" sz="4800" dirty="0"/>
            </a:br>
            <a:endParaRPr lang="en-US" sz="4800" dirty="0"/>
          </a:p>
        </p:txBody>
      </p:sp>
      <p:pic>
        <p:nvPicPr>
          <p:cNvPr id="6" name="Image 5" descr="Une image contenant Graphique, Police, graphisme, Caractère coloré&#10;&#10;Description générée automatiquement">
            <a:extLst>
              <a:ext uri="{FF2B5EF4-FFF2-40B4-BE49-F238E27FC236}">
                <a16:creationId xmlns:a16="http://schemas.microsoft.com/office/drawing/2014/main" id="{62DFF8A3-58FD-05BA-24F5-BB0F5AAEF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827" y="2034354"/>
            <a:ext cx="4687888" cy="1394646"/>
          </a:xfrm>
          <a:prstGeom prst="rect">
            <a:avLst/>
          </a:prstGeom>
          <a:noFill/>
        </p:spPr>
      </p:pic>
      <p:sp>
        <p:nvSpPr>
          <p:cNvPr id="5" name="Text Placeholder 4"/>
          <p:cNvSpPr>
            <a:spLocks noGrp="1"/>
          </p:cNvSpPr>
          <p:nvPr>
            <p:ph type="body" sz="half" idx="2"/>
          </p:nvPr>
        </p:nvSpPr>
        <p:spPr>
          <a:xfrm>
            <a:off x="1175656" y="4264790"/>
            <a:ext cx="10254343" cy="1394647"/>
          </a:xfrm>
        </p:spPr>
        <p:txBody>
          <a:bodyPr>
            <a:normAutofit/>
          </a:bodyPr>
          <a:lstStyle/>
          <a:p>
            <a:r>
              <a:rPr lang="en-US" dirty="0">
                <a:solidFill>
                  <a:schemeClr val="tx2"/>
                </a:solidFill>
              </a:rPr>
              <a:t>QGIS is a user-friendly Open Source Geographic Information System (GIS) that runs on Linux, Unix, Mac OSX, and Windows. QGIS supports vector, raster, and database formats. QGIS is licensed under the GNU General Public License. QGIS lets you browse and create map data on your computer. It supports many common spatial data formats (e.g. ESRI </a:t>
            </a:r>
            <a:r>
              <a:rPr lang="en-US" dirty="0" err="1">
                <a:solidFill>
                  <a:schemeClr val="tx2"/>
                </a:solidFill>
              </a:rPr>
              <a:t>ShapeFile</a:t>
            </a:r>
            <a:r>
              <a:rPr lang="en-US" dirty="0">
                <a:solidFill>
                  <a:schemeClr val="tx2"/>
                </a:solidFill>
              </a:rPr>
              <a:t>, </a:t>
            </a:r>
            <a:r>
              <a:rPr lang="en-US" dirty="0" err="1">
                <a:solidFill>
                  <a:schemeClr val="tx2"/>
                </a:solidFill>
              </a:rPr>
              <a:t>GeoTIFF</a:t>
            </a:r>
            <a:r>
              <a:rPr lang="en-US" dirty="0">
                <a:solidFill>
                  <a:schemeClr val="tx2"/>
                </a:solidFill>
              </a:rPr>
              <a:t>). QGIS supports plugins to do things like display tracks from your GPS. QGIS is free of cost.</a:t>
            </a:r>
          </a:p>
        </p:txBody>
      </p:sp>
    </p:spTree>
    <p:extLst>
      <p:ext uri="{BB962C8B-B14F-4D97-AF65-F5344CB8AC3E}">
        <p14:creationId xmlns:p14="http://schemas.microsoft.com/office/powerpoint/2010/main" val="2110000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EEB42D42-5FAD-44D8-99C1-1FAD7420595E}"/>
              </a:ext>
            </a:extLst>
          </p:cNvPr>
          <p:cNvSpPr>
            <a:spLocks noGrp="1"/>
          </p:cNvSpPr>
          <p:nvPr>
            <p:ph idx="1"/>
          </p:nvPr>
        </p:nvSpPr>
        <p:spPr/>
        <p:txBody>
          <a:bodyPr>
            <a:normAutofit/>
          </a:bodyPr>
          <a:lstStyle/>
          <a:p>
            <a:pPr marL="514350" indent="-514350">
              <a:buFont typeface="+mj-lt"/>
              <a:buAutoNum type="arabicPeriod"/>
            </a:pPr>
            <a:r>
              <a:rPr lang="en-US" dirty="0"/>
              <a:t>Download </a:t>
            </a:r>
            <a:r>
              <a:rPr lang="en-US" dirty="0">
                <a:hlinkClick r:id="rId3" tooltip="QGIS"/>
              </a:rPr>
              <a:t>QGIS</a:t>
            </a:r>
            <a:r>
              <a:rPr lang="en-US" dirty="0"/>
              <a:t> </a:t>
            </a:r>
          </a:p>
          <a:p>
            <a:r>
              <a:rPr lang="en-US" dirty="0"/>
              <a:t>	(it is recommended to select </a:t>
            </a:r>
          </a:p>
          <a:p>
            <a:r>
              <a:rPr lang="en-US" dirty="0"/>
              <a:t>	the long-term release : </a:t>
            </a:r>
          </a:p>
          <a:p>
            <a:r>
              <a:rPr lang="en-US" dirty="0"/>
              <a:t>	currently 3.28 LTR) </a:t>
            </a:r>
          </a:p>
          <a:p>
            <a:pPr marL="514350" indent="-514350">
              <a:buFont typeface="+mj-lt"/>
              <a:buAutoNum type="arabicPeriod" startAt="2"/>
            </a:pPr>
            <a:r>
              <a:rPr lang="en-US" dirty="0"/>
              <a:t>Follow the installation instructions</a:t>
            </a:r>
          </a:p>
          <a:p>
            <a:pPr marL="514350" indent="-514350">
              <a:buFont typeface="+mj-lt"/>
              <a:buAutoNum type="arabicPeriod" startAt="2"/>
            </a:pPr>
            <a:r>
              <a:rPr lang="en-US" dirty="0"/>
              <a:t>Launch the program </a:t>
            </a:r>
          </a:p>
          <a:p>
            <a:r>
              <a:rPr lang="en-US" dirty="0"/>
              <a:t>      QGIS DESKTOP 3.28</a:t>
            </a:r>
          </a:p>
          <a:p>
            <a:endParaRPr lang="en-US" dirty="0"/>
          </a:p>
        </p:txBody>
      </p:sp>
      <p:sp>
        <p:nvSpPr>
          <p:cNvPr id="4" name="Titre 3">
            <a:extLst>
              <a:ext uri="{FF2B5EF4-FFF2-40B4-BE49-F238E27FC236}">
                <a16:creationId xmlns:a16="http://schemas.microsoft.com/office/drawing/2014/main" id="{6DD9959A-9305-4CB9-9C8A-991BCA40C67A}"/>
              </a:ext>
            </a:extLst>
          </p:cNvPr>
          <p:cNvSpPr>
            <a:spLocks noGrp="1"/>
          </p:cNvSpPr>
          <p:nvPr>
            <p:ph type="title"/>
          </p:nvPr>
        </p:nvSpPr>
        <p:spPr/>
        <p:txBody>
          <a:bodyPr>
            <a:normAutofit/>
          </a:bodyPr>
          <a:lstStyle/>
          <a:p>
            <a:r>
              <a:rPr lang="en-US" sz="3800" dirty="0"/>
              <a:t>QGIS Installation</a:t>
            </a:r>
          </a:p>
        </p:txBody>
      </p:sp>
      <p:pic>
        <p:nvPicPr>
          <p:cNvPr id="2" name="Image 1">
            <a:extLst>
              <a:ext uri="{FF2B5EF4-FFF2-40B4-BE49-F238E27FC236}">
                <a16:creationId xmlns:a16="http://schemas.microsoft.com/office/drawing/2014/main" id="{BC7F625C-0A04-0087-67C4-1723F7450238}"/>
              </a:ext>
            </a:extLst>
          </p:cNvPr>
          <p:cNvPicPr>
            <a:picLocks noChangeAspect="1"/>
          </p:cNvPicPr>
          <p:nvPr/>
        </p:nvPicPr>
        <p:blipFill>
          <a:blip r:embed="rId4"/>
          <a:stretch>
            <a:fillRect/>
          </a:stretch>
        </p:blipFill>
        <p:spPr>
          <a:xfrm>
            <a:off x="7692572" y="3935170"/>
            <a:ext cx="4028165" cy="1773474"/>
          </a:xfrm>
          <a:prstGeom prst="rect">
            <a:avLst/>
          </a:prstGeom>
        </p:spPr>
      </p:pic>
      <p:pic>
        <p:nvPicPr>
          <p:cNvPr id="7" name="Image 6">
            <a:extLst>
              <a:ext uri="{FF2B5EF4-FFF2-40B4-BE49-F238E27FC236}">
                <a16:creationId xmlns:a16="http://schemas.microsoft.com/office/drawing/2014/main" id="{55957C8D-D75A-0075-584D-F025E00C59CD}"/>
              </a:ext>
            </a:extLst>
          </p:cNvPr>
          <p:cNvPicPr>
            <a:picLocks noChangeAspect="1"/>
          </p:cNvPicPr>
          <p:nvPr/>
        </p:nvPicPr>
        <p:blipFill>
          <a:blip r:embed="rId5"/>
          <a:stretch>
            <a:fillRect/>
          </a:stretch>
        </p:blipFill>
        <p:spPr>
          <a:xfrm>
            <a:off x="7624987" y="2055813"/>
            <a:ext cx="4095750" cy="1457325"/>
          </a:xfrm>
          <a:prstGeom prst="rect">
            <a:avLst/>
          </a:prstGeom>
        </p:spPr>
      </p:pic>
    </p:spTree>
    <p:extLst>
      <p:ext uri="{BB962C8B-B14F-4D97-AF65-F5344CB8AC3E}">
        <p14:creationId xmlns:p14="http://schemas.microsoft.com/office/powerpoint/2010/main" val="3840334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Catalogue Services for the Web (CSW) &amp; GeoNetwork access</a:t>
            </a:r>
            <a:br>
              <a:rPr lang="en-US" dirty="0"/>
            </a:br>
            <a:endParaRPr lang="en-US" sz="3200" dirty="0">
              <a:solidFill>
                <a:schemeClr val="tx2"/>
              </a:solidFill>
              <a:latin typeface="Arial" panose="020B0604020202020204" pitchFamily="34" charset="0"/>
              <a:ea typeface="+mn-ea"/>
              <a:cs typeface="Arial" panose="020B0604020202020204" pitchFamily="34" charset="0"/>
            </a:endParaRPr>
          </a:p>
        </p:txBody>
      </p:sp>
      <p:pic>
        <p:nvPicPr>
          <p:cNvPr id="3" name="Espace réservé du contenu 6">
            <a:extLst>
              <a:ext uri="{FF2B5EF4-FFF2-40B4-BE49-F238E27FC236}">
                <a16:creationId xmlns:a16="http://schemas.microsoft.com/office/drawing/2014/main" id="{36D9A636-22CF-28A9-CCCD-83CCB4B62C42}"/>
              </a:ext>
            </a:extLst>
          </p:cNvPr>
          <p:cNvPicPr>
            <a:picLocks noChangeAspect="1"/>
          </p:cNvPicPr>
          <p:nvPr/>
        </p:nvPicPr>
        <p:blipFill rotWithShape="1">
          <a:blip r:embed="rId2"/>
          <a:srcRect l="48169" t="-902" r="4566" b="902"/>
          <a:stretch/>
        </p:blipFill>
        <p:spPr>
          <a:xfrm>
            <a:off x="1891613" y="4577456"/>
            <a:ext cx="2913265" cy="1553615"/>
          </a:xfrm>
          <a:prstGeom prst="rect">
            <a:avLst/>
          </a:prstGeom>
        </p:spPr>
      </p:pic>
    </p:spTree>
    <p:extLst>
      <p:ext uri="{BB962C8B-B14F-4D97-AF65-F5344CB8AC3E}">
        <p14:creationId xmlns:p14="http://schemas.microsoft.com/office/powerpoint/2010/main" val="3302034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MetaSearch</a:t>
            </a:r>
            <a:endParaRPr lang="en-US" dirty="0"/>
          </a:p>
        </p:txBody>
      </p:sp>
      <p:sp>
        <p:nvSpPr>
          <p:cNvPr id="5" name="Text Placeholder 4"/>
          <p:cNvSpPr>
            <a:spLocks noGrp="1"/>
          </p:cNvSpPr>
          <p:nvPr>
            <p:ph type="body" idx="10"/>
          </p:nvPr>
        </p:nvSpPr>
        <p:spPr>
          <a:xfrm>
            <a:off x="1132114" y="4657725"/>
            <a:ext cx="10107386" cy="1028699"/>
          </a:xfrm>
        </p:spPr>
        <p:txBody>
          <a:bodyPr>
            <a:normAutofit/>
          </a:bodyPr>
          <a:lstStyle/>
          <a:p>
            <a:r>
              <a:rPr lang="en-US" dirty="0" err="1"/>
              <a:t>MetaSearch</a:t>
            </a:r>
            <a:r>
              <a:rPr lang="en-US" dirty="0"/>
              <a:t> is a QGIS plugin to interact with metadata catalogue services, supporting the OGC Catalogue Service for the Web (CSW) standard. </a:t>
            </a:r>
            <a:r>
              <a:rPr lang="en-US" dirty="0" err="1"/>
              <a:t>MetaSearch</a:t>
            </a:r>
            <a:r>
              <a:rPr lang="en-US" dirty="0"/>
              <a:t> provides an easy and intuitive approach and user-friendly interface to searching metadata catalogues within QGIS.</a:t>
            </a:r>
          </a:p>
        </p:txBody>
      </p:sp>
    </p:spTree>
    <p:extLst>
      <p:ext uri="{BB962C8B-B14F-4D97-AF65-F5344CB8AC3E}">
        <p14:creationId xmlns:p14="http://schemas.microsoft.com/office/powerpoint/2010/main" val="2666533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0D3612-E425-49EB-A733-2BF53DFE8B21}"/>
              </a:ext>
            </a:extLst>
          </p:cNvPr>
          <p:cNvSpPr>
            <a:spLocks noGrp="1"/>
          </p:cNvSpPr>
          <p:nvPr>
            <p:ph type="title"/>
          </p:nvPr>
        </p:nvSpPr>
        <p:spPr/>
        <p:txBody>
          <a:bodyPr>
            <a:normAutofit/>
          </a:bodyPr>
          <a:lstStyle/>
          <a:p>
            <a:r>
              <a:rPr lang="en-US" sz="3800" dirty="0"/>
              <a:t>Qgis built-in tool for </a:t>
            </a:r>
            <a:r>
              <a:rPr lang="en-US" sz="3800" dirty="0" err="1"/>
              <a:t>MetaSearch</a:t>
            </a:r>
            <a:endParaRPr lang="en-US" sz="3800" dirty="0"/>
          </a:p>
        </p:txBody>
      </p:sp>
      <p:sp>
        <p:nvSpPr>
          <p:cNvPr id="3" name="Espace réservé du contenu 2">
            <a:extLst>
              <a:ext uri="{FF2B5EF4-FFF2-40B4-BE49-F238E27FC236}">
                <a16:creationId xmlns:a16="http://schemas.microsoft.com/office/drawing/2014/main" id="{94C1B4AB-C659-446D-8247-EEA426F8B17F}"/>
              </a:ext>
            </a:extLst>
          </p:cNvPr>
          <p:cNvSpPr>
            <a:spLocks noGrp="1"/>
          </p:cNvSpPr>
          <p:nvPr>
            <p:ph sz="half" idx="1"/>
          </p:nvPr>
        </p:nvSpPr>
        <p:spPr>
          <a:xfrm>
            <a:off x="1146627" y="2750884"/>
            <a:ext cx="4562610" cy="3383586"/>
          </a:xfrm>
        </p:spPr>
        <p:txBody>
          <a:bodyPr>
            <a:normAutofit fontScale="70000" lnSpcReduction="20000"/>
          </a:bodyPr>
          <a:lstStyle/>
          <a:p>
            <a:r>
              <a:rPr lang="en-US" sz="2000" b="1" dirty="0">
                <a:latin typeface="+mn-lt"/>
                <a:cs typeface="Times New Roman" panose="02020603050405020304" pitchFamily="18" charset="0"/>
              </a:rPr>
              <a:t>Launch the </a:t>
            </a:r>
            <a:r>
              <a:rPr lang="en-US" sz="2000" b="1" dirty="0" err="1">
                <a:latin typeface="+mn-lt"/>
                <a:cs typeface="Times New Roman" panose="02020603050405020304" pitchFamily="18" charset="0"/>
              </a:rPr>
              <a:t>MetaSearch</a:t>
            </a:r>
            <a:r>
              <a:rPr lang="en-US" sz="2000" b="1" dirty="0">
                <a:latin typeface="+mn-lt"/>
                <a:cs typeface="Times New Roman" panose="02020603050405020304" pitchFamily="18" charset="0"/>
              </a:rPr>
              <a:t> tool</a:t>
            </a:r>
          </a:p>
          <a:p>
            <a:pPr marL="342900" indent="-342900">
              <a:lnSpc>
                <a:spcPct val="120000"/>
              </a:lnSpc>
              <a:buFont typeface="+mj-lt"/>
              <a:buAutoNum type="arabicPeriod"/>
            </a:pPr>
            <a:r>
              <a:rPr lang="en-US" sz="1900" dirty="0">
                <a:latin typeface="+mn-lt"/>
                <a:cs typeface="Times New Roman" panose="02020603050405020304" pitchFamily="18" charset="0"/>
              </a:rPr>
              <a:t>Consult the “Web Menu” (on top of the </a:t>
            </a:r>
            <a:r>
              <a:rPr lang="en-US" sz="1900" dirty="0" err="1">
                <a:latin typeface="+mn-lt"/>
                <a:cs typeface="Times New Roman" panose="02020603050405020304" pitchFamily="18" charset="0"/>
              </a:rPr>
              <a:t>Qgis</a:t>
            </a:r>
            <a:r>
              <a:rPr lang="en-US" sz="1900" dirty="0">
                <a:latin typeface="+mn-lt"/>
                <a:cs typeface="Times New Roman" panose="02020603050405020304" pitchFamily="18" charset="0"/>
              </a:rPr>
              <a:t> menu) and select </a:t>
            </a:r>
            <a:r>
              <a:rPr lang="en-US" sz="1900" dirty="0" err="1">
                <a:latin typeface="+mn-lt"/>
                <a:cs typeface="Times New Roman" panose="02020603050405020304" pitchFamily="18" charset="0"/>
              </a:rPr>
              <a:t>MetaSearch</a:t>
            </a:r>
            <a:r>
              <a:rPr lang="en-US" sz="1900" dirty="0">
                <a:latin typeface="+mn-lt"/>
                <a:cs typeface="Times New Roman" panose="02020603050405020304" pitchFamily="18" charset="0"/>
              </a:rPr>
              <a:t> and then </a:t>
            </a:r>
            <a:r>
              <a:rPr lang="en-US" sz="1900" dirty="0" err="1">
                <a:latin typeface="+mn-lt"/>
                <a:cs typeface="Times New Roman" panose="02020603050405020304" pitchFamily="18" charset="0"/>
              </a:rPr>
              <a:t>MetaSearch</a:t>
            </a:r>
            <a:r>
              <a:rPr lang="en-US" sz="1900" dirty="0">
                <a:latin typeface="+mn-lt"/>
                <a:cs typeface="Times New Roman" panose="02020603050405020304" pitchFamily="18" charset="0"/>
              </a:rPr>
              <a:t> again.</a:t>
            </a:r>
          </a:p>
          <a:p>
            <a:endParaRPr lang="en-US" sz="1600" dirty="0"/>
          </a:p>
          <a:p>
            <a:r>
              <a:rPr lang="en-US" sz="2000" b="1" dirty="0">
                <a:latin typeface="+mn-lt"/>
                <a:cs typeface="Times New Roman" panose="02020603050405020304" pitchFamily="18" charset="0"/>
              </a:rPr>
              <a:t>Add the Catalog Web Service (CWS)</a:t>
            </a:r>
            <a:endParaRPr lang="en-US" sz="2000" dirty="0">
              <a:latin typeface="+mn-lt"/>
            </a:endParaRPr>
          </a:p>
          <a:p>
            <a:pPr marL="342900" indent="-342900">
              <a:lnSpc>
                <a:spcPct val="120000"/>
              </a:lnSpc>
              <a:buFont typeface="+mj-lt"/>
              <a:buAutoNum type="arabicPeriod"/>
            </a:pPr>
            <a:r>
              <a:rPr lang="en-US" sz="1900" dirty="0">
                <a:latin typeface="+mn-lt"/>
                <a:cs typeface="Times New Roman" panose="02020603050405020304" pitchFamily="18" charset="0"/>
              </a:rPr>
              <a:t>Click on the “Services” tab </a:t>
            </a:r>
          </a:p>
          <a:p>
            <a:pPr marL="342900" indent="-342900">
              <a:lnSpc>
                <a:spcPct val="120000"/>
              </a:lnSpc>
              <a:buFont typeface="+mj-lt"/>
              <a:buAutoNum type="arabicPeriod"/>
            </a:pPr>
            <a:r>
              <a:rPr lang="en-US" sz="1900" dirty="0">
                <a:latin typeface="+mn-lt"/>
                <a:cs typeface="Times New Roman" panose="02020603050405020304" pitchFamily="18" charset="0"/>
              </a:rPr>
              <a:t>Click on “New”</a:t>
            </a:r>
          </a:p>
          <a:p>
            <a:pPr marL="342900" indent="-342900">
              <a:lnSpc>
                <a:spcPct val="120000"/>
              </a:lnSpc>
              <a:buFont typeface="+mj-lt"/>
              <a:buAutoNum type="arabicPeriod"/>
            </a:pPr>
            <a:r>
              <a:rPr lang="en-US" sz="1900" dirty="0">
                <a:latin typeface="+mn-lt"/>
                <a:cs typeface="Times New Roman" panose="02020603050405020304" pitchFamily="18" charset="0"/>
              </a:rPr>
              <a:t>Add the CWS URL (https://geonetwork.mobidatalab.eu/GeoNetwork-4.0.5-0/srv/eng) on the “Service” tab, assign a name to the portal and save it.</a:t>
            </a:r>
          </a:p>
          <a:p>
            <a:pPr marL="342900" indent="-342900">
              <a:lnSpc>
                <a:spcPct val="120000"/>
              </a:lnSpc>
              <a:buFont typeface="+mj-lt"/>
              <a:buAutoNum type="arabicPeriod"/>
            </a:pPr>
            <a:r>
              <a:rPr lang="en-US" sz="1900" dirty="0">
                <a:latin typeface="+mn-lt"/>
                <a:cs typeface="Times New Roman" panose="02020603050405020304" pitchFamily="18" charset="0"/>
              </a:rPr>
              <a:t>Click on “OK”</a:t>
            </a:r>
          </a:p>
        </p:txBody>
      </p:sp>
      <p:pic>
        <p:nvPicPr>
          <p:cNvPr id="5" name="Image 4">
            <a:extLst>
              <a:ext uri="{FF2B5EF4-FFF2-40B4-BE49-F238E27FC236}">
                <a16:creationId xmlns:a16="http://schemas.microsoft.com/office/drawing/2014/main" id="{6FB646D5-833C-45DA-951A-4F9BE3E8F0EA}"/>
              </a:ext>
            </a:extLst>
          </p:cNvPr>
          <p:cNvPicPr>
            <a:picLocks noChangeAspect="1"/>
          </p:cNvPicPr>
          <p:nvPr/>
        </p:nvPicPr>
        <p:blipFill>
          <a:blip r:embed="rId3"/>
          <a:stretch>
            <a:fillRect/>
          </a:stretch>
        </p:blipFill>
        <p:spPr>
          <a:xfrm>
            <a:off x="1088744" y="1829187"/>
            <a:ext cx="3267075" cy="666750"/>
          </a:xfrm>
          <a:prstGeom prst="rect">
            <a:avLst/>
          </a:prstGeom>
        </p:spPr>
      </p:pic>
      <p:pic>
        <p:nvPicPr>
          <p:cNvPr id="7" name="Espace réservé du contenu 6">
            <a:extLst>
              <a:ext uri="{FF2B5EF4-FFF2-40B4-BE49-F238E27FC236}">
                <a16:creationId xmlns:a16="http://schemas.microsoft.com/office/drawing/2014/main" id="{87124D8B-A227-15A8-6144-A6AB4A8BA967}"/>
              </a:ext>
            </a:extLst>
          </p:cNvPr>
          <p:cNvPicPr>
            <a:picLocks noGrp="1" noChangeAspect="1"/>
          </p:cNvPicPr>
          <p:nvPr>
            <p:ph sz="half" idx="2"/>
          </p:nvPr>
        </p:nvPicPr>
        <p:blipFill>
          <a:blip r:embed="rId4"/>
          <a:stretch>
            <a:fillRect/>
          </a:stretch>
        </p:blipFill>
        <p:spPr>
          <a:xfrm>
            <a:off x="5802460" y="1435137"/>
            <a:ext cx="5471998" cy="5231387"/>
          </a:xfrm>
          <a:prstGeom prst="rect">
            <a:avLst/>
          </a:prstGeom>
        </p:spPr>
      </p:pic>
    </p:spTree>
    <p:extLst>
      <p:ext uri="{BB962C8B-B14F-4D97-AF65-F5344CB8AC3E}">
        <p14:creationId xmlns:p14="http://schemas.microsoft.com/office/powerpoint/2010/main" val="326178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2B18FC-C922-4185-ABC6-A9378562202E}"/>
              </a:ext>
            </a:extLst>
          </p:cNvPr>
          <p:cNvSpPr/>
          <p:nvPr/>
        </p:nvSpPr>
        <p:spPr>
          <a:xfrm>
            <a:off x="8861006" y="531311"/>
            <a:ext cx="1804737" cy="2719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0188B1FF-CD78-499E-9D9B-EF5608C2B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752" y="653727"/>
            <a:ext cx="2876550"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a:extLst>
              <a:ext uri="{FF2B5EF4-FFF2-40B4-BE49-F238E27FC236}">
                <a16:creationId xmlns:a16="http://schemas.microsoft.com/office/drawing/2014/main" id="{300F9798-46F3-47E5-8C16-AC6FA613AA5B}"/>
              </a:ext>
            </a:extLst>
          </p:cNvPr>
          <p:cNvSpPr>
            <a:spLocks noGrp="1"/>
          </p:cNvSpPr>
          <p:nvPr>
            <p:ph type="title"/>
          </p:nvPr>
        </p:nvSpPr>
        <p:spPr/>
        <p:txBody>
          <a:bodyPr>
            <a:normAutofit/>
          </a:bodyPr>
          <a:lstStyle/>
          <a:p>
            <a:r>
              <a:rPr lang="en-US" sz="3800" dirty="0"/>
              <a:t>Search for Metadata</a:t>
            </a:r>
          </a:p>
        </p:txBody>
      </p:sp>
      <p:sp>
        <p:nvSpPr>
          <p:cNvPr id="4" name="Espace réservé du contenu 3">
            <a:extLst>
              <a:ext uri="{FF2B5EF4-FFF2-40B4-BE49-F238E27FC236}">
                <a16:creationId xmlns:a16="http://schemas.microsoft.com/office/drawing/2014/main" id="{40D49386-31FB-4534-92D7-F1520AE6BBF0}"/>
              </a:ext>
            </a:extLst>
          </p:cNvPr>
          <p:cNvSpPr>
            <a:spLocks noGrp="1"/>
          </p:cNvSpPr>
          <p:nvPr>
            <p:ph sz="half" idx="1"/>
          </p:nvPr>
        </p:nvSpPr>
        <p:spPr>
          <a:xfrm>
            <a:off x="1324181" y="1643727"/>
            <a:ext cx="3851499" cy="4248473"/>
          </a:xfrm>
        </p:spPr>
        <p:txBody>
          <a:bodyPr>
            <a:normAutofit fontScale="92500" lnSpcReduction="10000"/>
          </a:bodyPr>
          <a:lstStyle/>
          <a:p>
            <a:pPr marL="457200" indent="-457200">
              <a:buClr>
                <a:schemeClr val="accent1"/>
              </a:buClr>
              <a:buFont typeface="Arial" panose="020B0604020202020204" pitchFamily="34" charset="0"/>
              <a:buChar char="•"/>
            </a:pPr>
            <a:r>
              <a:rPr lang="en-US" sz="1400" dirty="0">
                <a:latin typeface="+mn-lt"/>
              </a:rPr>
              <a:t>To search for specific keywords (type them on the search bar and click on search)  or to see all the available datasets on the portal (leave the search bar empty and click on search). </a:t>
            </a:r>
          </a:p>
          <a:p>
            <a:pPr marL="457200" indent="-457200">
              <a:buClr>
                <a:schemeClr val="accent1"/>
              </a:buClr>
              <a:buFont typeface="Arial" panose="020B0604020202020204" pitchFamily="34" charset="0"/>
              <a:buChar char="•"/>
            </a:pPr>
            <a:r>
              <a:rPr lang="en-US" sz="1400" dirty="0">
                <a:latin typeface="+mn-lt"/>
              </a:rPr>
              <a:t>To filter your data on a particular area of the world, change the map coverage according to the area on which your QGIS project is focused with the button “map extent” or access the metadata all over the world by using the “set global” button. </a:t>
            </a:r>
          </a:p>
          <a:p>
            <a:pPr marL="457200" indent="-457200">
              <a:buClr>
                <a:schemeClr val="accent1"/>
              </a:buClr>
              <a:buFont typeface="Arial" panose="020B0604020202020204" pitchFamily="34" charset="0"/>
              <a:buChar char="•"/>
            </a:pPr>
            <a:r>
              <a:rPr lang="en-US" sz="1400" dirty="0">
                <a:latin typeface="+mn-lt"/>
              </a:rPr>
              <a:t>It is possible to download the results as XML.</a:t>
            </a:r>
          </a:p>
          <a:p>
            <a:pPr marL="457200" indent="-457200">
              <a:buClr>
                <a:schemeClr val="accent1"/>
              </a:buClr>
              <a:buFont typeface="Arial" panose="020B0604020202020204" pitchFamily="34" charset="0"/>
              <a:buChar char="•"/>
            </a:pPr>
            <a:r>
              <a:rPr lang="en-US" sz="1400" dirty="0">
                <a:latin typeface="+mn-lt"/>
              </a:rPr>
              <a:t>When selecting a service or a dataset, it is possible to get the metadata record, which provides the link to access the source of the data.</a:t>
            </a:r>
          </a:p>
          <a:p>
            <a:pPr marL="457200" indent="-457200">
              <a:buClr>
                <a:schemeClr val="accent1"/>
              </a:buClr>
              <a:buFont typeface="Arial" panose="020B0604020202020204" pitchFamily="34" charset="0"/>
              <a:buChar char="•"/>
            </a:pPr>
            <a:r>
              <a:rPr lang="en-US" sz="1400" dirty="0">
                <a:latin typeface="+mn-lt"/>
              </a:rPr>
              <a:t>If the service or the dataset is in the right format to be read by QGIS, it will be possible to load the data.</a:t>
            </a:r>
          </a:p>
          <a:p>
            <a:endParaRPr lang="en-US" sz="900" dirty="0"/>
          </a:p>
        </p:txBody>
      </p:sp>
      <p:pic>
        <p:nvPicPr>
          <p:cNvPr id="6" name="Espace réservé du contenu 5" descr="Une image contenant texte, capture d’écran, logiciel, Icône d’ordinateur&#10;&#10;Description générée automatiquement">
            <a:extLst>
              <a:ext uri="{FF2B5EF4-FFF2-40B4-BE49-F238E27FC236}">
                <a16:creationId xmlns:a16="http://schemas.microsoft.com/office/drawing/2014/main" id="{D09FE3AC-89BC-B6CE-9C20-B6E6F39E9C87}"/>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1414" t="-504" b="939"/>
          <a:stretch/>
        </p:blipFill>
        <p:spPr>
          <a:xfrm>
            <a:off x="5792679" y="1856874"/>
            <a:ext cx="5572146" cy="4535048"/>
          </a:xfrm>
        </p:spPr>
      </p:pic>
    </p:spTree>
    <p:extLst>
      <p:ext uri="{BB962C8B-B14F-4D97-AF65-F5344CB8AC3E}">
        <p14:creationId xmlns:p14="http://schemas.microsoft.com/office/powerpoint/2010/main" val="412198592"/>
      </p:ext>
    </p:extLst>
  </p:cSld>
  <p:clrMapOvr>
    <a:masterClrMapping/>
  </p:clrMapOvr>
</p:sld>
</file>

<file path=ppt/theme/theme1.xml><?xml version="1.0" encoding="utf-8"?>
<a:theme xmlns:a="http://schemas.openxmlformats.org/drawingml/2006/main" name="Gecko theme">
  <a:themeElements>
    <a:clrScheme name="MobiDataLab_2021">
      <a:dk1>
        <a:srgbClr val="2B2B2B"/>
      </a:dk1>
      <a:lt1>
        <a:srgbClr val="FFFFFF"/>
      </a:lt1>
      <a:dk2>
        <a:srgbClr val="41688B"/>
      </a:dk2>
      <a:lt2>
        <a:srgbClr val="6FBBF0"/>
      </a:lt2>
      <a:accent1>
        <a:srgbClr val="5E8AB3"/>
      </a:accent1>
      <a:accent2>
        <a:srgbClr val="70BBF0"/>
      </a:accent2>
      <a:accent3>
        <a:srgbClr val="41688B"/>
      </a:accent3>
      <a:accent4>
        <a:srgbClr val="494949"/>
      </a:accent4>
      <a:accent5>
        <a:srgbClr val="999999"/>
      </a:accent5>
      <a:accent6>
        <a:srgbClr val="191919"/>
      </a:accent6>
      <a:hlink>
        <a:srgbClr val="494949"/>
      </a:hlink>
      <a:folHlink>
        <a:srgbClr val="5E8AB3"/>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a:defPPr>
      </a:lstStyle>
    </a:txDef>
  </a:objectDefaults>
  <a:extraClrSchemeLst/>
  <a:extLst>
    <a:ext uri="{05A4C25C-085E-4340-85A3-A5531E510DB2}">
      <thm15:themeFamily xmlns:thm15="http://schemas.microsoft.com/office/thememl/2012/main" name="Gecko theme" id="{1B4B76D2-CA25-4040-B076-34183216812C}" vid="{4613831C-97F3-4E41-90B0-CC0E1705E548}"/>
    </a:ext>
  </a:extLst>
</a:theme>
</file>

<file path=ppt/theme/theme2.xml><?xml version="1.0" encoding="utf-8"?>
<a:theme xmlns:a="http://schemas.openxmlformats.org/drawingml/2006/main" name="1_Gecko theme">
  <a:themeElements>
    <a:clrScheme name="MobiDataLab_2021">
      <a:dk1>
        <a:srgbClr val="2B2B2B"/>
      </a:dk1>
      <a:lt1>
        <a:srgbClr val="FFFFFF"/>
      </a:lt1>
      <a:dk2>
        <a:srgbClr val="41688B"/>
      </a:dk2>
      <a:lt2>
        <a:srgbClr val="6FBBF0"/>
      </a:lt2>
      <a:accent1>
        <a:srgbClr val="5E8AB3"/>
      </a:accent1>
      <a:accent2>
        <a:srgbClr val="70BBF0"/>
      </a:accent2>
      <a:accent3>
        <a:srgbClr val="41688B"/>
      </a:accent3>
      <a:accent4>
        <a:srgbClr val="494949"/>
      </a:accent4>
      <a:accent5>
        <a:srgbClr val="999999"/>
      </a:accent5>
      <a:accent6>
        <a:srgbClr val="191919"/>
      </a:accent6>
      <a:hlink>
        <a:srgbClr val="494949"/>
      </a:hlink>
      <a:folHlink>
        <a:srgbClr val="5E8AB3"/>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cko theme" id="{1B4B76D2-CA25-4040-B076-34183216812C}" vid="{4613831C-97F3-4E41-90B0-CC0E1705E548}"/>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4875B100F08F4494E586194E3F8E67" ma:contentTypeVersion="18" ma:contentTypeDescription="Crée un document." ma:contentTypeScope="" ma:versionID="b2bdf4bbd468a87c62045d1b5e5f8c47">
  <xsd:schema xmlns:xsd="http://www.w3.org/2001/XMLSchema" xmlns:xs="http://www.w3.org/2001/XMLSchema" xmlns:p="http://schemas.microsoft.com/office/2006/metadata/properties" xmlns:ns2="e2a59672-390c-4be3-9b0d-e1f2dc36678b" xmlns:ns3="5f9c80a2-43b5-4600-abf4-2636207beb03" targetNamespace="http://schemas.microsoft.com/office/2006/metadata/properties" ma:root="true" ma:fieldsID="c7d617335b356c14688dc461ad1f9f9a" ns2:_="" ns3:_="">
    <xsd:import namespace="e2a59672-390c-4be3-9b0d-e1f2dc36678b"/>
    <xsd:import namespace="5f9c80a2-43b5-4600-abf4-2636207beb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a59672-390c-4be3-9b0d-e1f2dc3667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bcd0dac3-d1e3-4d10-b792-dafe9ebe9e1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f9c80a2-43b5-4600-abf4-2636207beb03"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1b7dce50-6582-406a-b728-917c3d2450ac}" ma:internalName="TaxCatchAll" ma:showField="CatchAllData" ma:web="5f9c80a2-43b5-4600-abf4-2636207beb0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2a59672-390c-4be3-9b0d-e1f2dc36678b">
      <Terms xmlns="http://schemas.microsoft.com/office/infopath/2007/PartnerControls"/>
    </lcf76f155ced4ddcb4097134ff3c332f>
    <TaxCatchAll xmlns="5f9c80a2-43b5-4600-abf4-2636207beb03" xsi:nil="true"/>
  </documentManagement>
</p:properties>
</file>

<file path=customXml/itemProps1.xml><?xml version="1.0" encoding="utf-8"?>
<ds:datastoreItem xmlns:ds="http://schemas.openxmlformats.org/officeDocument/2006/customXml" ds:itemID="{6BA8EA34-B3E8-4366-838D-487DB6A1F92E}">
  <ds:schemaRefs>
    <ds:schemaRef ds:uri="http://schemas.microsoft.com/sharepoint/v3/contenttype/forms"/>
  </ds:schemaRefs>
</ds:datastoreItem>
</file>

<file path=customXml/itemProps2.xml><?xml version="1.0" encoding="utf-8"?>
<ds:datastoreItem xmlns:ds="http://schemas.openxmlformats.org/officeDocument/2006/customXml" ds:itemID="{48ED8C78-2301-4F91-B825-1C1340A92B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a59672-390c-4be3-9b0d-e1f2dc36678b"/>
    <ds:schemaRef ds:uri="5f9c80a2-43b5-4600-abf4-2636207beb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F15136-74F2-4621-A989-BEE02B37725F}">
  <ds:schemaRefs>
    <ds:schemaRef ds:uri="5f9c80a2-43b5-4600-abf4-2636207beb03"/>
    <ds:schemaRef ds:uri="e2a59672-390c-4be3-9b0d-e1f2dc36678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11739</TotalTime>
  <Words>3014</Words>
  <Application>Microsoft Office PowerPoint</Application>
  <PresentationFormat>Grand écran</PresentationFormat>
  <Paragraphs>257</Paragraphs>
  <Slides>34</Slides>
  <Notes>25</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34</vt:i4>
      </vt:variant>
    </vt:vector>
  </HeadingPairs>
  <TitlesOfParts>
    <vt:vector size="42" baseType="lpstr">
      <vt:lpstr>Arial</vt:lpstr>
      <vt:lpstr>Arial Black</vt:lpstr>
      <vt:lpstr>Calibri</vt:lpstr>
      <vt:lpstr>Courier New</vt:lpstr>
      <vt:lpstr>Symbol</vt:lpstr>
      <vt:lpstr>Wingdings</vt:lpstr>
      <vt:lpstr>Gecko theme</vt:lpstr>
      <vt:lpstr>1_Gecko theme</vt:lpstr>
      <vt:lpstr>Data Access Services D.4.6</vt:lpstr>
      <vt:lpstr>Access via QGIS</vt:lpstr>
      <vt:lpstr>GitHub: https://github.com/MobiDataLab</vt:lpstr>
      <vt:lpstr>QGIS </vt:lpstr>
      <vt:lpstr>QGIS Installation</vt:lpstr>
      <vt:lpstr>Catalogue Services for the Web (CSW) &amp; GeoNetwork access </vt:lpstr>
      <vt:lpstr>MetaSearch</vt:lpstr>
      <vt:lpstr>Qgis built-in tool for MetaSearch</vt:lpstr>
      <vt:lpstr>Search for Metadata</vt:lpstr>
      <vt:lpstr>Example TEC dataset</vt:lpstr>
      <vt:lpstr>GTFS Loader plugin</vt:lpstr>
      <vt:lpstr>Présentation PowerPoint</vt:lpstr>
      <vt:lpstr>Présentation PowerPoint</vt:lpstr>
      <vt:lpstr>Add a WMS/WMTS via the Metasearch</vt:lpstr>
      <vt:lpstr>WMS of bike lanes around and parking around Leuven</vt:lpstr>
      <vt:lpstr>WMS of bike paths, road signs and railway nodes around Leuven </vt:lpstr>
      <vt:lpstr>Présentation PowerPoint</vt:lpstr>
      <vt:lpstr>Access CKAN metadata catalogue</vt:lpstr>
      <vt:lpstr>CKAN browser plugin installation</vt:lpstr>
      <vt:lpstr>Ckan browser plugin installation</vt:lpstr>
      <vt:lpstr>Find and access available   metadata on CKAN</vt:lpstr>
      <vt:lpstr>Download and display Open Data</vt:lpstr>
      <vt:lpstr>Save the downloaded datasets</vt:lpstr>
      <vt:lpstr>Add a layer to QGIS or connect to a web service</vt:lpstr>
      <vt:lpstr>Load data from the CKAN browser</vt:lpstr>
      <vt:lpstr>Processing Toolbox</vt:lpstr>
      <vt:lpstr>Plugins and other portals</vt:lpstr>
      <vt:lpstr>Flemish geoportal : geopunt4Qgis</vt:lpstr>
      <vt:lpstr>GeoPortal.rlp Metadata Search</vt:lpstr>
      <vt:lpstr>Opendatasoft plugin</vt:lpstr>
      <vt:lpstr>GTFS of transports in Eindhoven</vt:lpstr>
      <vt:lpstr>Here Route API Plugin</vt:lpstr>
      <vt:lpstr>Other plugins to explore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Qgis guide of basic tools and access to Data Catalogue</dc:title>
  <dc:creator>Renée OBREGON GONZALEZ</dc:creator>
  <cp:lastModifiedBy>OBREGON GONZALEZ Renée</cp:lastModifiedBy>
  <cp:revision>3</cp:revision>
  <dcterms:created xsi:type="dcterms:W3CDTF">2023-05-09T07:20:26Z</dcterms:created>
  <dcterms:modified xsi:type="dcterms:W3CDTF">2024-01-26T18:27:46Z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0x0101007D4875B100F08F4494E586194E3F8E67</vt:lpwstr>
  </property>
  <property fmtid="{D5CDD505-2E9C-101B-9397-08002B2CF9AE}" pid="3" name="MediaServiceImageTags">
    <vt:lpwstr/>
  </property>
</Properties>
</file>